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  <p:sldMasterId id="2147483657" r:id="rId2"/>
    <p:sldMasterId id="2147483675" r:id="rId3"/>
    <p:sldMasterId id="2147483667" r:id="rId4"/>
    <p:sldMasterId id="2147483673" r:id="rId5"/>
    <p:sldMasterId id="2147483662" r:id="rId6"/>
  </p:sldMasterIdLst>
  <p:notesMasterIdLst>
    <p:notesMasterId r:id="rId48"/>
  </p:notesMasterIdLst>
  <p:handoutMasterIdLst>
    <p:handoutMasterId r:id="rId49"/>
  </p:handoutMasterIdLst>
  <p:sldIdLst>
    <p:sldId id="259" r:id="rId7"/>
    <p:sldId id="276" r:id="rId8"/>
    <p:sldId id="261" r:id="rId9"/>
    <p:sldId id="277" r:id="rId10"/>
    <p:sldId id="263" r:id="rId11"/>
    <p:sldId id="306" r:id="rId12"/>
    <p:sldId id="303" r:id="rId13"/>
    <p:sldId id="307" r:id="rId14"/>
    <p:sldId id="304" r:id="rId15"/>
    <p:sldId id="316" r:id="rId16"/>
    <p:sldId id="317" r:id="rId17"/>
    <p:sldId id="318" r:id="rId18"/>
    <p:sldId id="299" r:id="rId19"/>
    <p:sldId id="305" r:id="rId20"/>
    <p:sldId id="315" r:id="rId21"/>
    <p:sldId id="301" r:id="rId22"/>
    <p:sldId id="319" r:id="rId23"/>
    <p:sldId id="302" r:id="rId24"/>
    <p:sldId id="325" r:id="rId25"/>
    <p:sldId id="326" r:id="rId26"/>
    <p:sldId id="327" r:id="rId27"/>
    <p:sldId id="328" r:id="rId28"/>
    <p:sldId id="339" r:id="rId29"/>
    <p:sldId id="340" r:id="rId30"/>
    <p:sldId id="329" r:id="rId31"/>
    <p:sldId id="330" r:id="rId32"/>
    <p:sldId id="331" r:id="rId33"/>
    <p:sldId id="332" r:id="rId34"/>
    <p:sldId id="341" r:id="rId35"/>
    <p:sldId id="342" r:id="rId36"/>
    <p:sldId id="333" r:id="rId37"/>
    <p:sldId id="334" r:id="rId38"/>
    <p:sldId id="335" r:id="rId39"/>
    <p:sldId id="336" r:id="rId40"/>
    <p:sldId id="337" r:id="rId41"/>
    <p:sldId id="338" r:id="rId42"/>
    <p:sldId id="323" r:id="rId43"/>
    <p:sldId id="343" r:id="rId44"/>
    <p:sldId id="288" r:id="rId45"/>
    <p:sldId id="324" r:id="rId46"/>
    <p:sldId id="275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21" autoAdjust="0"/>
    <p:restoredTop sz="91266" autoAdjust="0"/>
  </p:normalViewPr>
  <p:slideViewPr>
    <p:cSldViewPr snapToGrid="0" snapToObjects="1">
      <p:cViewPr varScale="1">
        <p:scale>
          <a:sx n="82" d="100"/>
          <a:sy n="82" d="100"/>
        </p:scale>
        <p:origin x="-2016" y="-112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8" d="100"/>
          <a:sy n="78" d="100"/>
        </p:scale>
        <p:origin x="216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3FC8B-D9CC-F847-B6B2-3E4F23AA8CD3}" type="datetimeFigureOut">
              <a:rPr lang="en-US" smtClean="0"/>
              <a:t>4/8/16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D74F52-CFD2-8E45-9407-D4665E068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22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A2098-5ABD-BF46-AF4D-88F393C4008D}" type="datetimeFigureOut">
              <a:rPr lang="en-US" smtClean="0"/>
              <a:t>4/8/16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49B226-6A22-A149-AA7C-330277D1D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8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Guys fill in your specs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64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18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18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t-Distributed Stochastic Neighbor Embedding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87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73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smtClean="0"/>
              <a:t>Split</a:t>
            </a:r>
            <a:r>
              <a:rPr lang="en-US" baseline="0" dirty="0" smtClean="0"/>
              <a:t> the table into 2 slides if </a:t>
            </a:r>
            <a:r>
              <a:rPr lang="en-US" baseline="0" dirty="0" err="1" smtClean="0"/>
              <a:t>reqd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Explain what exists, what is lacking, by who and when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+ one summary table to summarize literature critique </a:t>
            </a:r>
            <a:r>
              <a:rPr lang="en-US" dirty="0" smtClean="0"/>
              <a:t>to </a:t>
            </a:r>
            <a:r>
              <a:rPr lang="en-US" b="1" dirty="0" smtClean="0"/>
              <a:t>assess strength/weakness of methods 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WHAT you researched and learned, and WHY you picked up these methods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37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t-Distributed Stochastic Neighbor Embedding 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Explain what exists, what is lacking, by who and when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+ one summary table to summarize literature critique </a:t>
            </a:r>
            <a:r>
              <a:rPr lang="en-US" dirty="0" smtClean="0"/>
              <a:t>to </a:t>
            </a:r>
            <a:r>
              <a:rPr lang="en-US" b="1" dirty="0" smtClean="0"/>
              <a:t>assess strength/weakness of methods 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WHAT you researched and learned, and WHY you picked up these methods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37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62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1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1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1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06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53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6" y="1557867"/>
            <a:ext cx="5096935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4800"/>
              </a:lnSpc>
              <a:defRPr b="1" cap="all" spc="20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5335" y="4275674"/>
            <a:ext cx="5096935" cy="1202267"/>
          </a:xfrm>
        </p:spPr>
        <p:txBody>
          <a:bodyPr>
            <a:noAutofit/>
          </a:bodyPr>
          <a:lstStyle>
            <a:lvl1pPr marL="0" indent="0" algn="l">
              <a:lnSpc>
                <a:spcPts val="2800"/>
              </a:lnSpc>
              <a:buNone/>
              <a:defRPr sz="2400" cap="all" spc="400">
                <a:solidFill>
                  <a:schemeClr val="bg1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Vertical image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" y="8"/>
            <a:ext cx="4563533" cy="123613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667" y="1337733"/>
            <a:ext cx="3970866" cy="5198534"/>
          </a:xfrm>
        </p:spPr>
        <p:txBody>
          <a:bodyPr lIns="91440" rIns="274320"/>
          <a:lstStyle>
            <a:lvl1pPr>
              <a:spcAft>
                <a:spcPts val="601"/>
              </a:spcAft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1"/>
              </a:spcAft>
              <a:defRPr sz="1801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535" y="4"/>
            <a:ext cx="4580466" cy="6857999"/>
          </a:xfrm>
        </p:spPr>
        <p:txBody>
          <a:bodyPr lIns="274320" tIns="182880" rIns="274320"/>
          <a:lstStyle>
            <a:lvl1pPr>
              <a:spcAft>
                <a:spcPts val="601"/>
              </a:spcAft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1"/>
              </a:spcAft>
              <a:defRPr sz="1801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4782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07467" y="1337733"/>
            <a:ext cx="3742266" cy="5181600"/>
          </a:xfrm>
        </p:spPr>
        <p:txBody>
          <a:bodyPr lIns="91440" rIns="274320"/>
          <a:lstStyle>
            <a:lvl1pPr>
              <a:spcAft>
                <a:spcPts val="601"/>
              </a:spcAft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1"/>
              </a:spcAft>
              <a:defRPr sz="1801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-16931" y="4"/>
            <a:ext cx="4580466" cy="6857999"/>
          </a:xfrm>
        </p:spPr>
        <p:txBody>
          <a:bodyPr lIns="274320" tIns="182880" rIns="274320"/>
          <a:lstStyle>
            <a:lvl1pPr>
              <a:spcAft>
                <a:spcPts val="601"/>
              </a:spcAft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1"/>
              </a:spcAft>
              <a:defRPr sz="1801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63537" y="8"/>
            <a:ext cx="4580467" cy="123613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833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6" y="1557867"/>
            <a:ext cx="5096935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4800"/>
              </a:lnSpc>
              <a:defRPr b="1" cap="all" spc="20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5335" y="4275674"/>
            <a:ext cx="5096935" cy="1202267"/>
          </a:xfrm>
        </p:spPr>
        <p:txBody>
          <a:bodyPr>
            <a:noAutofit/>
          </a:bodyPr>
          <a:lstStyle>
            <a:lvl1pPr marL="0" indent="0" algn="l">
              <a:lnSpc>
                <a:spcPts val="2800"/>
              </a:lnSpc>
              <a:buNone/>
              <a:defRPr sz="2400" cap="all" spc="400">
                <a:solidFill>
                  <a:schemeClr val="bg1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83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Vertica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" y="8"/>
            <a:ext cx="4563533" cy="123613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667" y="1337733"/>
            <a:ext cx="3970866" cy="5181600"/>
          </a:xfrm>
        </p:spPr>
        <p:txBody>
          <a:bodyPr lIns="91440" rIns="274320"/>
          <a:lstStyle>
            <a:lvl1pPr>
              <a:spcAft>
                <a:spcPts val="601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601"/>
              </a:spcAft>
              <a:defRPr sz="1801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535" y="4"/>
            <a:ext cx="4580466" cy="6857999"/>
          </a:xfrm>
        </p:spPr>
        <p:txBody>
          <a:bodyPr lIns="274320" tIns="182880" rIns="274320"/>
          <a:lstStyle>
            <a:lvl1pPr>
              <a:spcAft>
                <a:spcPts val="601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601"/>
              </a:spcAft>
              <a:defRPr sz="1801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25623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Vertical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3539" y="8"/>
            <a:ext cx="4580465" cy="123613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07467" y="1337733"/>
            <a:ext cx="3742266" cy="5198534"/>
          </a:xfrm>
        </p:spPr>
        <p:txBody>
          <a:bodyPr lIns="91440" rIns="274320"/>
          <a:lstStyle>
            <a:lvl1pPr>
              <a:spcAft>
                <a:spcPts val="601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601"/>
              </a:spcAft>
              <a:defRPr sz="1801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-16931" y="4"/>
            <a:ext cx="4580466" cy="6857999"/>
          </a:xfrm>
        </p:spPr>
        <p:txBody>
          <a:bodyPr lIns="274320" tIns="182880" rIns="274320"/>
          <a:lstStyle>
            <a:lvl1pPr>
              <a:spcAft>
                <a:spcPts val="601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601"/>
              </a:spcAft>
              <a:defRPr sz="1801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68053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" y="999073"/>
            <a:ext cx="9143999" cy="5164665"/>
          </a:xfrm>
        </p:spPr>
        <p:txBody>
          <a:bodyPr>
            <a:noAutofit/>
          </a:bodyPr>
          <a:lstStyle>
            <a:lvl1pPr marL="0" indent="0">
              <a:spcAft>
                <a:spcPts val="601"/>
              </a:spcAft>
              <a:buFontTx/>
              <a:buNone/>
              <a:defRPr sz="2400"/>
            </a:lvl1pPr>
            <a:lvl2pPr marL="466322" indent="-285737">
              <a:spcAft>
                <a:spcPts val="601"/>
              </a:spcAft>
              <a:buFont typeface="Lucida Grande"/>
              <a:buChar char="•"/>
              <a:defRPr sz="2100"/>
            </a:lvl2pPr>
            <a:lvl3pPr>
              <a:spcAft>
                <a:spcPts val="601"/>
              </a:spcAft>
              <a:defRPr sz="21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362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" y="1014139"/>
            <a:ext cx="4563533" cy="5207739"/>
          </a:xfrm>
        </p:spPr>
        <p:txBody>
          <a:bodyPr lIns="274320" rIns="274320"/>
          <a:lstStyle>
            <a:lvl1pPr>
              <a:spcAft>
                <a:spcPts val="601"/>
              </a:spcAft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1"/>
              </a:spcAft>
              <a:defRPr sz="1801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535" y="1014139"/>
            <a:ext cx="4580466" cy="5207739"/>
          </a:xfrm>
        </p:spPr>
        <p:txBody>
          <a:bodyPr lIns="274320" rIns="274320"/>
          <a:lstStyle>
            <a:lvl1pPr>
              <a:spcAft>
                <a:spcPts val="601"/>
              </a:spcAft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1"/>
              </a:spcAft>
              <a:defRPr sz="1801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6170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" y="1004888"/>
            <a:ext cx="4552491" cy="26197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52490" y="1004888"/>
            <a:ext cx="4591509" cy="261975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" y="3624644"/>
            <a:ext cx="4552491" cy="2619756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52490" y="3624644"/>
            <a:ext cx="4591509" cy="261975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35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" y="1004891"/>
            <a:ext cx="3014133" cy="172459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2777" y="1004891"/>
            <a:ext cx="3051225" cy="172459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014133" y="1004891"/>
            <a:ext cx="3078642" cy="1724597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" y="2736327"/>
            <a:ext cx="3014133" cy="1724597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092777" y="2736327"/>
            <a:ext cx="3051225" cy="1724597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14133" y="2736327"/>
            <a:ext cx="3078642" cy="1724597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" y="4460932"/>
            <a:ext cx="3014133" cy="1724597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2777" y="4460932"/>
            <a:ext cx="3051225" cy="172459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014133" y="4460932"/>
            <a:ext cx="3078642" cy="172459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7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803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2.xml"/><Relationship Id="rId3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3.xml"/><Relationship Id="rId3" Type="http://schemas.openxmlformats.org/officeDocument/2006/relationships/image" Target="../media/image3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theme" Target="../theme/theme4.xml"/><Relationship Id="rId7" Type="http://schemas.openxmlformats.org/officeDocument/2006/relationships/image" Target="../media/image3.emf"/><Relationship Id="rId8" Type="http://schemas.openxmlformats.org/officeDocument/2006/relationships/image" Target="../media/image4.emf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5.xml"/><Relationship Id="rId3" Type="http://schemas.openxmlformats.org/officeDocument/2006/relationships/image" Target="../media/image3.emf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6.xml"/><Relationship Id="rId3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DFC32-6C27-8840-B554-340DEDB1B971}" type="datetimeFigureOut">
              <a:rPr lang="en-US" smtClean="0"/>
              <a:t>4/8/16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1D1E6-9B7A-BB49-9F21-2322DC6E2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xStyles>
    <p:titleStyle>
      <a:lvl1pPr algn="ctr" defTabSz="4571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457177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defTabSz="457177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9" algn="l" defTabSz="45717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1" indent="-228589" algn="l" defTabSz="45717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45717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6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7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91359"/>
            <a:ext cx="9144000" cy="5206247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8" name="Picture 7" descr="124-hash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6" t="1" b="-2"/>
          <a:stretch/>
        </p:blipFill>
        <p:spPr>
          <a:xfrm rot="16200000">
            <a:off x="-2398813" y="3962574"/>
            <a:ext cx="5530675" cy="260197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1352"/>
          </a:xfrm>
          <a:prstGeom prst="rect">
            <a:avLst/>
          </a:prstGeom>
          <a:noFill/>
        </p:spPr>
        <p:txBody>
          <a:bodyPr vert="horz" lIns="27432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02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177" rtl="0" eaLnBrk="1" latinLnBrk="0" hangingPunct="1">
        <a:spcBef>
          <a:spcPct val="0"/>
        </a:spcBef>
        <a:buNone/>
        <a:defRPr sz="2400" kern="1200" cap="all" spc="201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457177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Calibri"/>
          <a:ea typeface="+mn-ea"/>
          <a:cs typeface="+mn-cs"/>
        </a:defRPr>
      </a:lvl1pPr>
      <a:lvl2pPr marL="466322" indent="-285737" algn="l" defTabSz="45717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Calibri"/>
          <a:ea typeface="+mn-ea"/>
          <a:cs typeface="+mn-cs"/>
        </a:defRPr>
      </a:lvl2pPr>
      <a:lvl3pPr marL="1142943" indent="-228589" algn="l" defTabSz="45717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libri"/>
          <a:ea typeface="+mn-ea"/>
          <a:cs typeface="+mn-cs"/>
        </a:defRPr>
      </a:lvl3pPr>
      <a:lvl4pPr marL="1600121" indent="-228589" algn="l" defTabSz="45717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2057298" indent="-228589" algn="l" defTabSz="45717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2514476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7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91359"/>
            <a:ext cx="9144000" cy="5206247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8" name="Picture 7" descr="124-hash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1959"/>
          <a:stretch/>
        </p:blipFill>
        <p:spPr>
          <a:xfrm rot="16200000">
            <a:off x="6123889" y="3750633"/>
            <a:ext cx="5307189" cy="260197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1352"/>
          </a:xfrm>
          <a:prstGeom prst="rect">
            <a:avLst/>
          </a:prstGeom>
          <a:noFill/>
        </p:spPr>
        <p:txBody>
          <a:bodyPr vert="horz" lIns="27432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4227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177" rtl="0" eaLnBrk="1" latinLnBrk="0" hangingPunct="1">
        <a:spcBef>
          <a:spcPct val="0"/>
        </a:spcBef>
        <a:buNone/>
        <a:defRPr sz="2400" kern="1200" cap="all" spc="201">
          <a:solidFill>
            <a:srgbClr val="EEB211"/>
          </a:solidFill>
          <a:latin typeface="Calibri"/>
          <a:ea typeface="+mj-ea"/>
          <a:cs typeface="Lucida Grande"/>
        </a:defRPr>
      </a:lvl1pPr>
    </p:titleStyle>
    <p:bodyStyle>
      <a:lvl1pPr marL="0" indent="0" algn="l" defTabSz="457177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Calibri"/>
          <a:ea typeface="+mn-ea"/>
          <a:cs typeface="Calibri"/>
        </a:defRPr>
      </a:lvl1pPr>
      <a:lvl2pPr marL="466322" indent="-285737" algn="l" defTabSz="45717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Calibri"/>
          <a:ea typeface="+mn-ea"/>
          <a:cs typeface="Calibri"/>
        </a:defRPr>
      </a:lvl2pPr>
      <a:lvl3pPr marL="1142943" indent="-228589" algn="l" defTabSz="45717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libri"/>
          <a:ea typeface="+mn-ea"/>
          <a:cs typeface="Calibri"/>
        </a:defRPr>
      </a:lvl3pPr>
      <a:lvl4pPr marL="1600121" indent="-228589" algn="l" defTabSz="45717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2057298" indent="-228589" algn="l" defTabSz="45717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2514476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7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1352"/>
          </a:xfrm>
          <a:prstGeom prst="rect">
            <a:avLst/>
          </a:prstGeom>
          <a:solidFill>
            <a:schemeClr val="bg1"/>
          </a:solidFill>
        </p:spPr>
        <p:txBody>
          <a:bodyPr vert="horz" lIns="274320" tIns="45720" rIns="91440" bIns="4572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91359"/>
            <a:ext cx="9144000" cy="5206247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8" name="Picture 7" descr="124-hash.eps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2"/>
          <a:stretch/>
        </p:blipFill>
        <p:spPr>
          <a:xfrm>
            <a:off x="-1" y="6378842"/>
            <a:ext cx="6820285" cy="260195"/>
          </a:xfrm>
          <a:prstGeom prst="rect">
            <a:avLst/>
          </a:prstGeom>
        </p:spPr>
      </p:pic>
      <p:pic>
        <p:nvPicPr>
          <p:cNvPr id="4" name="Picture 3" descr="creating-the-next-black.eps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97" y="6439554"/>
            <a:ext cx="2166112" cy="19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849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177" rtl="0" eaLnBrk="1" latinLnBrk="0" hangingPunct="1">
        <a:spcBef>
          <a:spcPct val="0"/>
        </a:spcBef>
        <a:buNone/>
        <a:defRPr sz="2400" kern="1200" cap="all" spc="201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457177" rtl="0" eaLnBrk="1" latinLnBrk="0" hangingPunct="1">
        <a:spcBef>
          <a:spcPct val="20000"/>
        </a:spcBef>
        <a:buFont typeface="Arial"/>
        <a:buNone/>
        <a:defRPr sz="3200" kern="1200">
          <a:solidFill>
            <a:srgbClr val="262626"/>
          </a:solidFill>
          <a:latin typeface="+mn-lt"/>
          <a:ea typeface="+mn-ea"/>
          <a:cs typeface="+mn-cs"/>
        </a:defRPr>
      </a:lvl1pPr>
      <a:lvl2pPr marL="466322" indent="-285737" algn="l" defTabSz="457177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262626"/>
          </a:solidFill>
          <a:latin typeface="+mn-lt"/>
          <a:ea typeface="+mn-ea"/>
          <a:cs typeface="+mn-cs"/>
        </a:defRPr>
      </a:lvl2pPr>
      <a:lvl3pPr marL="1142943" indent="-228589" algn="l" defTabSz="457177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262626"/>
          </a:solidFill>
          <a:latin typeface="+mn-lt"/>
          <a:ea typeface="+mn-ea"/>
          <a:cs typeface="+mn-cs"/>
        </a:defRPr>
      </a:lvl3pPr>
      <a:lvl4pPr marL="1600121" indent="-228589" algn="l" defTabSz="45717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2057298" indent="-228589" algn="l" defTabSz="45717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2514476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7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91359"/>
            <a:ext cx="9144000" cy="5206247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8" name="Picture 7" descr="124-hash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6" t="1" b="-2"/>
          <a:stretch/>
        </p:blipFill>
        <p:spPr>
          <a:xfrm rot="16200000">
            <a:off x="-2398813" y="3962574"/>
            <a:ext cx="5530675" cy="260197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1352"/>
          </a:xfrm>
          <a:prstGeom prst="rect">
            <a:avLst/>
          </a:prstGeom>
          <a:solidFill>
            <a:schemeClr val="bg1"/>
          </a:solidFill>
        </p:spPr>
        <p:txBody>
          <a:bodyPr vert="horz" lIns="274320" tIns="45720" rIns="91440" bIns="4572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345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177" rtl="0" eaLnBrk="1" latinLnBrk="0" hangingPunct="1">
        <a:spcBef>
          <a:spcPct val="0"/>
        </a:spcBef>
        <a:buNone/>
        <a:defRPr sz="2400" kern="1200" cap="all" spc="201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457177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bg1">
              <a:lumMod val="85000"/>
              <a:lumOff val="15000"/>
            </a:schemeClr>
          </a:solidFill>
          <a:latin typeface="Calibri"/>
          <a:ea typeface="+mn-ea"/>
          <a:cs typeface="+mn-cs"/>
        </a:defRPr>
      </a:lvl1pPr>
      <a:lvl2pPr marL="466322" indent="-285737" algn="l" defTabSz="45717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bg1">
              <a:lumMod val="85000"/>
              <a:lumOff val="15000"/>
            </a:schemeClr>
          </a:solidFill>
          <a:latin typeface="Calibri"/>
          <a:ea typeface="+mn-ea"/>
          <a:cs typeface="+mn-cs"/>
        </a:defRPr>
      </a:lvl2pPr>
      <a:lvl3pPr marL="1142943" indent="-228589" algn="l" defTabSz="45717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>
              <a:lumMod val="85000"/>
              <a:lumOff val="15000"/>
            </a:schemeClr>
          </a:solidFill>
          <a:latin typeface="Calibri"/>
          <a:ea typeface="+mn-ea"/>
          <a:cs typeface="+mn-cs"/>
        </a:defRPr>
      </a:lvl3pPr>
      <a:lvl4pPr marL="1600121" indent="-228589" algn="l" defTabSz="45717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2057298" indent="-228589" algn="l" defTabSz="45717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2514476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7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91359"/>
            <a:ext cx="9144000" cy="5206247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8" name="Picture 7" descr="124-hash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40"/>
          <a:stretch/>
        </p:blipFill>
        <p:spPr>
          <a:xfrm rot="16200000">
            <a:off x="5510316" y="3137065"/>
            <a:ext cx="6534328" cy="260196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1352"/>
          </a:xfrm>
          <a:prstGeom prst="rect">
            <a:avLst/>
          </a:prstGeom>
          <a:solidFill>
            <a:schemeClr val="bg1"/>
          </a:solidFill>
        </p:spPr>
        <p:txBody>
          <a:bodyPr vert="horz" lIns="274320" tIns="45720" rIns="91440" bIns="4572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4594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177" rtl="0" eaLnBrk="1" latinLnBrk="0" hangingPunct="1">
        <a:spcBef>
          <a:spcPct val="0"/>
        </a:spcBef>
        <a:buNone/>
        <a:defRPr sz="2400" kern="1200" cap="all" spc="201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457177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bg1">
              <a:lumMod val="85000"/>
              <a:lumOff val="15000"/>
            </a:schemeClr>
          </a:solidFill>
          <a:latin typeface="Calibri"/>
          <a:ea typeface="+mn-ea"/>
          <a:cs typeface="+mn-cs"/>
        </a:defRPr>
      </a:lvl1pPr>
      <a:lvl2pPr marL="466322" indent="-285737" algn="l" defTabSz="45717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bg1">
              <a:lumMod val="85000"/>
              <a:lumOff val="15000"/>
            </a:schemeClr>
          </a:solidFill>
          <a:latin typeface="Calibri"/>
          <a:ea typeface="+mn-ea"/>
          <a:cs typeface="+mn-cs"/>
        </a:defRPr>
      </a:lvl2pPr>
      <a:lvl3pPr marL="1142943" indent="-228589" algn="l" defTabSz="45717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>
              <a:lumMod val="85000"/>
              <a:lumOff val="15000"/>
            </a:schemeClr>
          </a:solidFill>
          <a:latin typeface="Calibri"/>
          <a:ea typeface="+mn-ea"/>
          <a:cs typeface="+mn-cs"/>
        </a:defRPr>
      </a:lvl3pPr>
      <a:lvl4pPr marL="1600121" indent="-228589" algn="l" defTabSz="45717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2057298" indent="-228589" algn="l" defTabSz="45717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2514476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7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" Target="slide5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" Target="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slide" Target="slide6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Relationship Id="rId3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4" Type="http://schemas.openxmlformats.org/officeDocument/2006/relationships/image" Target="../media/image70.jpg"/><Relationship Id="rId5" Type="http://schemas.openxmlformats.org/officeDocument/2006/relationships/image" Target="../media/image71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4" Type="http://schemas.openxmlformats.org/officeDocument/2006/relationships/image" Target="../media/image73.jpg"/><Relationship Id="rId5" Type="http://schemas.openxmlformats.org/officeDocument/2006/relationships/image" Target="../media/image7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5.pn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4" Type="http://schemas.openxmlformats.org/officeDocument/2006/relationships/slide" Target="slide9.xml"/><Relationship Id="rId5" Type="http://schemas.openxmlformats.org/officeDocument/2006/relationships/slide" Target="slide13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4" Type="http://schemas.openxmlformats.org/officeDocument/2006/relationships/slide" Target="slide18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" Target="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3649135" y="897467"/>
            <a:ext cx="5418665" cy="2235200"/>
          </a:xfrm>
        </p:spPr>
        <p:txBody>
          <a:bodyPr/>
          <a:lstStyle/>
          <a:p>
            <a:r>
              <a:rPr lang="en-US" dirty="0"/>
              <a:t>Project Module 2</a:t>
            </a:r>
            <a:r>
              <a:rPr lang="en-US" dirty="0" smtClean="0"/>
              <a:t> </a:t>
            </a:r>
            <a:r>
              <a:rPr lang="en-US" sz="3600" dirty="0" smtClean="0"/>
              <a:t>Features extraction</a:t>
            </a:r>
            <a:endParaRPr lang="en-US" sz="3600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Bahnisikha DUTTA</a:t>
            </a:r>
          </a:p>
          <a:p>
            <a:r>
              <a:rPr lang="en-US" b="1" dirty="0"/>
              <a:t>Mathieu LAPEYRE</a:t>
            </a:r>
          </a:p>
          <a:p>
            <a:r>
              <a:rPr lang="en-US" b="1" dirty="0" err="1" smtClean="0"/>
              <a:t>Palash</a:t>
            </a:r>
            <a:r>
              <a:rPr lang="en-US" b="1" dirty="0" smtClean="0"/>
              <a:t> </a:t>
            </a:r>
            <a:r>
              <a:rPr lang="en-US" b="1" dirty="0" err="1"/>
              <a:t>Shastri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83196" y="6076723"/>
            <a:ext cx="3348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</a:rPr>
              <a:t>ECE6780 </a:t>
            </a:r>
          </a:p>
          <a:p>
            <a:pPr algn="r"/>
            <a:r>
              <a:rPr lang="en-US" b="1" dirty="0">
                <a:solidFill>
                  <a:schemeClr val="bg1"/>
                </a:solidFill>
              </a:rPr>
              <a:t>Spring 2016, Professor May D. Wang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712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SHAPE FEATURES</a:t>
            </a:r>
            <a:endParaRPr lang="en-US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11916995"/>
              </p:ext>
            </p:extLst>
          </p:nvPr>
        </p:nvGraphicFramePr>
        <p:xfrm>
          <a:off x="2274094" y="1426527"/>
          <a:ext cx="4579938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9969"/>
                <a:gridCol w="228996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Major</a:t>
                      </a:r>
                      <a:r>
                        <a:rPr lang="en-US" baseline="0" dirty="0" smtClean="0"/>
                        <a:t> Axis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Minor</a:t>
                      </a:r>
                      <a:r>
                        <a:rPr lang="en-US" baseline="0" dirty="0" smtClean="0"/>
                        <a:t> Axis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Eccentricity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Orientation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Convex Area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Filled Area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Euler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Extent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Perimeter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676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Shape-based extraction</a:t>
            </a:r>
            <a:endParaRPr lang="en-US" b="1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Features extraction</a:t>
            </a:r>
            <a:endParaRPr lang="en-US" b="1" dirty="0"/>
          </a:p>
        </p:txBody>
      </p:sp>
      <p:sp>
        <p:nvSpPr>
          <p:cNvPr id="5" name="Content Placeholder 11"/>
          <p:cNvSpPr txBox="1">
            <a:spLocks/>
          </p:cNvSpPr>
          <p:nvPr/>
        </p:nvSpPr>
        <p:spPr>
          <a:xfrm>
            <a:off x="4" y="1525384"/>
            <a:ext cx="9143999" cy="4488928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>
            <a:lvl1pPr marL="0" indent="0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Tx/>
              <a:buNone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66322" indent="-285737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 typeface="Lucida Grande"/>
              <a:buChar char="•"/>
              <a:defRPr sz="21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 typeface="Arial"/>
              <a:buChar char="•"/>
              <a:defRPr sz="21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600121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4pPr>
            <a:lvl5pPr marL="2057298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5pPr>
            <a:lvl6pPr marL="251447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7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70000"/>
              </a:lnSpc>
              <a:buFont typeface="Arial"/>
              <a:buChar char="•"/>
            </a:pPr>
            <a:r>
              <a:rPr lang="en-US" sz="1600" dirty="0" smtClean="0"/>
              <a:t>Mathematical formulation of shape features-</a:t>
            </a:r>
            <a:endParaRPr lang="en-US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 smtClean="0"/>
              <a:t>Area -  </a:t>
            </a:r>
            <a:endParaRPr lang="en-US" sz="17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/>
              <a:t>Major </a:t>
            </a:r>
            <a:r>
              <a:rPr lang="en-US" sz="1700" dirty="0" smtClean="0"/>
              <a:t>Axis - </a:t>
            </a:r>
            <a:endParaRPr lang="en-US" sz="17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/>
              <a:t>Minor </a:t>
            </a:r>
            <a:r>
              <a:rPr lang="en-US" sz="1700" dirty="0" smtClean="0"/>
              <a:t>Axis -</a:t>
            </a:r>
            <a:endParaRPr lang="en-US" sz="17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 smtClean="0"/>
              <a:t>Eccentricity - </a:t>
            </a:r>
            <a:endParaRPr lang="en-US" sz="17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 smtClean="0"/>
              <a:t>Orientation - </a:t>
            </a:r>
            <a:endParaRPr lang="en-US" sz="17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/>
              <a:t>Convex </a:t>
            </a:r>
            <a:r>
              <a:rPr lang="en-US" sz="1700" dirty="0" smtClean="0"/>
              <a:t>area - </a:t>
            </a:r>
            <a:endParaRPr lang="en-US" sz="17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 smtClean="0"/>
              <a:t>Solidity - </a:t>
            </a:r>
            <a:endParaRPr lang="en-US" sz="17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/>
              <a:t>Filled </a:t>
            </a:r>
            <a:r>
              <a:rPr lang="en-US" sz="1700" dirty="0" smtClean="0"/>
              <a:t>Area - </a:t>
            </a:r>
            <a:endParaRPr lang="en-US" sz="17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/>
              <a:t>Euler </a:t>
            </a:r>
            <a:r>
              <a:rPr lang="en-US" sz="1700" dirty="0" smtClean="0"/>
              <a:t>Number – </a:t>
            </a:r>
            <a:endParaRPr lang="en-US" sz="1700" dirty="0"/>
          </a:p>
        </p:txBody>
      </p:sp>
      <p:pic>
        <p:nvPicPr>
          <p:cNvPr id="2" name="Picture 1" descr="Screenshot 2016-04-04 08.38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33" y="1968606"/>
            <a:ext cx="1876778" cy="448538"/>
          </a:xfrm>
          <a:prstGeom prst="rect">
            <a:avLst/>
          </a:prstGeom>
        </p:spPr>
      </p:pic>
      <p:pic>
        <p:nvPicPr>
          <p:cNvPr id="6" name="Picture 5" descr="Screenshot 2016-04-04 08.38.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89" y="2417144"/>
            <a:ext cx="3927826" cy="843995"/>
          </a:xfrm>
          <a:prstGeom prst="rect">
            <a:avLst/>
          </a:prstGeom>
        </p:spPr>
      </p:pic>
      <p:pic>
        <p:nvPicPr>
          <p:cNvPr id="7" name="Picture 6" descr="Screenshot 2016-04-04 08.38.5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669" y="3261139"/>
            <a:ext cx="2410883" cy="620828"/>
          </a:xfrm>
          <a:prstGeom prst="rect">
            <a:avLst/>
          </a:prstGeom>
        </p:spPr>
      </p:pic>
      <p:pic>
        <p:nvPicPr>
          <p:cNvPr id="8" name="Picture 7" descr="Screenshot 2016-04-04 08.39.1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891" y="3783189"/>
            <a:ext cx="3679824" cy="802515"/>
          </a:xfrm>
          <a:prstGeom prst="rect">
            <a:avLst/>
          </a:prstGeom>
        </p:spPr>
      </p:pic>
      <p:pic>
        <p:nvPicPr>
          <p:cNvPr id="9" name="Picture 8" descr="Screenshot 2016-04-04 08.39.2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073" y="4514144"/>
            <a:ext cx="3416300" cy="482600"/>
          </a:xfrm>
          <a:prstGeom prst="rect">
            <a:avLst/>
          </a:prstGeom>
        </p:spPr>
      </p:pic>
      <p:pic>
        <p:nvPicPr>
          <p:cNvPr id="10" name="Picture 9" descr="Screenshot 2016-04-04 08.39.3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90" y="4991806"/>
            <a:ext cx="1836209" cy="506929"/>
          </a:xfrm>
          <a:prstGeom prst="rect">
            <a:avLst/>
          </a:prstGeom>
        </p:spPr>
      </p:pic>
      <p:pic>
        <p:nvPicPr>
          <p:cNvPr id="11" name="Picture 10" descr="Screenshot 2016-04-04 08.39.4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780" y="5557112"/>
            <a:ext cx="2870200" cy="457200"/>
          </a:xfrm>
          <a:prstGeom prst="rect">
            <a:avLst/>
          </a:prstGeom>
        </p:spPr>
      </p:pic>
      <p:pic>
        <p:nvPicPr>
          <p:cNvPr id="14" name="Picture 13" descr="Screenshot 2016-04-04 08.39.49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073" y="6022788"/>
            <a:ext cx="2819400" cy="330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54889" y="1383643"/>
            <a:ext cx="24835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>
                <a:solidFill>
                  <a:srgbClr val="000000"/>
                </a:solidFill>
              </a:rPr>
              <a:t>Where omega(</a:t>
            </a:r>
            <a:r>
              <a:rPr lang="en-US" sz="1600" dirty="0" err="1" smtClean="0">
                <a:solidFill>
                  <a:srgbClr val="000000"/>
                </a:solidFill>
              </a:rPr>
              <a:t>n,m</a:t>
            </a:r>
            <a:r>
              <a:rPr lang="en-US" sz="1600" dirty="0" smtClean="0">
                <a:solidFill>
                  <a:srgbClr val="000000"/>
                </a:solidFill>
              </a:rPr>
              <a:t>) is the object mask, mxx and </a:t>
            </a:r>
            <a:r>
              <a:rPr lang="en-US" sz="1600" dirty="0" err="1" smtClean="0">
                <a:solidFill>
                  <a:srgbClr val="000000"/>
                </a:solidFill>
              </a:rPr>
              <a:t>myy</a:t>
            </a:r>
            <a:r>
              <a:rPr lang="en-US" sz="1600" dirty="0" smtClean="0">
                <a:solidFill>
                  <a:srgbClr val="000000"/>
                </a:solidFill>
              </a:rPr>
              <a:t> indicate second moments of x and y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625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Shape-based extraction</a:t>
            </a:r>
            <a:endParaRPr lang="en-US" b="1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Features extraction</a:t>
            </a:r>
            <a:endParaRPr lang="en-US" b="1" dirty="0"/>
          </a:p>
        </p:txBody>
      </p:sp>
      <p:sp>
        <p:nvSpPr>
          <p:cNvPr id="5" name="Content Placeholder 11"/>
          <p:cNvSpPr txBox="1">
            <a:spLocks/>
          </p:cNvSpPr>
          <p:nvPr/>
        </p:nvSpPr>
        <p:spPr>
          <a:xfrm>
            <a:off x="4" y="1525384"/>
            <a:ext cx="9143999" cy="4488928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>
            <a:lvl1pPr marL="0" indent="0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Tx/>
              <a:buNone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66322" indent="-285737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 typeface="Lucida Grande"/>
              <a:buChar char="•"/>
              <a:defRPr sz="21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 typeface="Arial"/>
              <a:buChar char="•"/>
              <a:defRPr sz="21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600121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4pPr>
            <a:lvl5pPr marL="2057298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5pPr>
            <a:lvl6pPr marL="251447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7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70000"/>
              </a:lnSpc>
              <a:buFont typeface="Arial"/>
              <a:buChar char="•"/>
            </a:pPr>
            <a:r>
              <a:rPr lang="en-US" sz="1600" dirty="0" smtClean="0"/>
              <a:t>Mathematical formulation of shape features-</a:t>
            </a:r>
          </a:p>
          <a:p>
            <a:pPr marL="180585" lvl="1" indent="0">
              <a:lnSpc>
                <a:spcPct val="150000"/>
              </a:lnSpc>
              <a:buNone/>
            </a:pPr>
            <a:r>
              <a:rPr lang="en-US" sz="1600" dirty="0" smtClean="0"/>
              <a:t>10. Extent - </a:t>
            </a:r>
          </a:p>
          <a:p>
            <a:pPr marL="180585" lvl="1" indent="0">
              <a:lnSpc>
                <a:spcPct val="150000"/>
              </a:lnSpc>
              <a:buNone/>
            </a:pPr>
            <a:r>
              <a:rPr lang="en-US" sz="1600" dirty="0" smtClean="0"/>
              <a:t>11. Perimeter -  </a:t>
            </a:r>
            <a:endParaRPr lang="en-US" sz="1600" dirty="0"/>
          </a:p>
        </p:txBody>
      </p:sp>
      <p:pic>
        <p:nvPicPr>
          <p:cNvPr id="3" name="Picture 2" descr="Screenshot 2016-04-04 08.39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33" y="1889478"/>
            <a:ext cx="1930400" cy="482600"/>
          </a:xfrm>
          <a:prstGeom prst="rect">
            <a:avLst/>
          </a:prstGeom>
        </p:spPr>
      </p:pic>
      <p:pic>
        <p:nvPicPr>
          <p:cNvPr id="4" name="Picture 3" descr="Screenshot 2016-04-04 08.40.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50" y="2253544"/>
            <a:ext cx="4889500" cy="685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56349" y="6040627"/>
            <a:ext cx="588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hlinkClick r:id="rId5" action="ppaction://hlinksldjump"/>
              </a:rPr>
              <a:t>Link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151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Texture-based extraction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Easily computable textural features based on gray tone spatial dependencies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Image quantized to 64-level grayscale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Applied to stained images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Computed with different displacement and orientation values.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1200" dirty="0" smtClean="0"/>
              <a:t>[1]: </a:t>
            </a:r>
            <a:r>
              <a:rPr lang="en-US" sz="1200" dirty="0"/>
              <a:t>R. M. </a:t>
            </a:r>
            <a:r>
              <a:rPr lang="en-US" sz="1200" dirty="0" err="1" smtClean="0"/>
              <a:t>Haralick</a:t>
            </a:r>
            <a:r>
              <a:rPr lang="en-US" sz="1200" dirty="0" smtClean="0"/>
              <a:t> et al., </a:t>
            </a:r>
            <a:r>
              <a:rPr lang="en-US" sz="1200" dirty="0"/>
              <a:t>Textural Features </a:t>
            </a:r>
            <a:r>
              <a:rPr lang="en-US" sz="1200" dirty="0" smtClean="0"/>
              <a:t>of Image </a:t>
            </a:r>
            <a:r>
              <a:rPr lang="en-US" sz="1200" dirty="0"/>
              <a:t>Classification, IEEE Transactions on Systems</a:t>
            </a:r>
            <a:r>
              <a:rPr lang="en-US" sz="1200" dirty="0" smtClean="0"/>
              <a:t>, </a:t>
            </a:r>
            <a:r>
              <a:rPr lang="sk-SK" sz="1200" dirty="0" smtClean="0"/>
              <a:t>Nov</a:t>
            </a:r>
            <a:r>
              <a:rPr lang="sk-SK" sz="1200" dirty="0"/>
              <a:t>. </a:t>
            </a:r>
            <a:r>
              <a:rPr lang="sk-SK" sz="1200" dirty="0" smtClean="0"/>
              <a:t>1973</a:t>
            </a:r>
          </a:p>
          <a:p>
            <a:r>
              <a:rPr lang="sk-SK" sz="1200" dirty="0" smtClean="0"/>
              <a:t>[2]: </a:t>
            </a:r>
            <a:r>
              <a:rPr lang="en-US" sz="1200" dirty="0"/>
              <a:t>L. </a:t>
            </a:r>
            <a:r>
              <a:rPr lang="en-US" sz="1200" dirty="0" err="1" smtClean="0"/>
              <a:t>Soh</a:t>
            </a:r>
            <a:r>
              <a:rPr lang="en-US" sz="1200" dirty="0" smtClean="0"/>
              <a:t> and C. </a:t>
            </a:r>
            <a:r>
              <a:rPr lang="en-US" sz="1200" dirty="0" err="1" smtClean="0"/>
              <a:t>Tsatsoulis</a:t>
            </a:r>
            <a:r>
              <a:rPr lang="en-US" sz="1200" dirty="0" smtClean="0"/>
              <a:t>, </a:t>
            </a:r>
            <a:r>
              <a:rPr lang="en-US" sz="1200" dirty="0"/>
              <a:t>Texture Analysis of SAR Sea Ice </a:t>
            </a:r>
            <a:r>
              <a:rPr lang="en-US" sz="1200" dirty="0" smtClean="0"/>
              <a:t>Imagery Using </a:t>
            </a:r>
            <a:r>
              <a:rPr lang="en-US" sz="1200" dirty="0"/>
              <a:t>Gray Level Co-Occurrence Matrices, IEEE Transactions on </a:t>
            </a:r>
            <a:r>
              <a:rPr lang="en-US" sz="1200" dirty="0" smtClean="0"/>
              <a:t>Geoscience, March </a:t>
            </a:r>
            <a:r>
              <a:rPr lang="en-US" sz="1200" dirty="0"/>
              <a:t>1999.</a:t>
            </a:r>
          </a:p>
          <a:p>
            <a:r>
              <a:rPr lang="sk-SK" sz="1200" dirty="0" smtClean="0"/>
              <a:t>[3]: </a:t>
            </a:r>
            <a:r>
              <a:rPr lang="en-US" sz="1200" dirty="0" smtClean="0"/>
              <a:t>A</a:t>
            </a:r>
            <a:r>
              <a:rPr lang="en-US" sz="1200" dirty="0"/>
              <a:t>. </a:t>
            </a:r>
            <a:r>
              <a:rPr lang="en-US" sz="1200" dirty="0" err="1"/>
              <a:t>Clausi</a:t>
            </a:r>
            <a:r>
              <a:rPr lang="en-US" sz="1200" dirty="0"/>
              <a:t>, An analysis of co-occurrence texture statistics as </a:t>
            </a:r>
            <a:r>
              <a:rPr lang="en-US" sz="1200" dirty="0" smtClean="0"/>
              <a:t>a function </a:t>
            </a:r>
            <a:r>
              <a:rPr lang="en-US" sz="1200" dirty="0"/>
              <a:t>of grey level quantization, </a:t>
            </a:r>
            <a:r>
              <a:rPr lang="is-IS" sz="1200" dirty="0" smtClean="0"/>
              <a:t>2002</a:t>
            </a:r>
            <a:endParaRPr lang="is-IS" sz="1200" dirty="0"/>
          </a:p>
          <a:p>
            <a:endParaRPr lang="sk-SK" dirty="0"/>
          </a:p>
          <a:p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Features extraction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83840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Features extraction</a:t>
            </a:r>
            <a:endParaRPr lang="en-US" b="1" dirty="0"/>
          </a:p>
        </p:txBody>
      </p:sp>
      <p:sp>
        <p:nvSpPr>
          <p:cNvPr id="4" name="Content Placeholder 11"/>
          <p:cNvSpPr txBox="1">
            <a:spLocks/>
          </p:cNvSpPr>
          <p:nvPr/>
        </p:nvSpPr>
        <p:spPr>
          <a:xfrm>
            <a:off x="152405" y="1151473"/>
            <a:ext cx="3578768" cy="5164665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>
            <a:lvl1pPr marL="0" indent="0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Tx/>
              <a:buNone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66322" indent="-285737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 typeface="Lucida Grande"/>
              <a:buChar char="•"/>
              <a:defRPr sz="21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 typeface="Arial"/>
              <a:buChar char="•"/>
              <a:defRPr sz="21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600121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4pPr>
            <a:lvl5pPr marL="2057298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5pPr>
            <a:lvl6pPr marL="251447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7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 err="1" smtClean="0"/>
              <a:t>Autocorrelation</a:t>
            </a:r>
            <a:endParaRPr lang="de-DE" sz="1600" dirty="0" smtClean="0"/>
          </a:p>
          <a:p>
            <a:r>
              <a:rPr lang="de-DE" sz="1600" dirty="0" err="1" smtClean="0"/>
              <a:t>Contrast</a:t>
            </a:r>
            <a:endParaRPr lang="de-DE" sz="1600" dirty="0" smtClean="0"/>
          </a:p>
          <a:p>
            <a:r>
              <a:rPr lang="de-DE" sz="1600" dirty="0" err="1" smtClean="0"/>
              <a:t>Correlation</a:t>
            </a:r>
            <a:endParaRPr lang="de-DE" sz="1600" dirty="0" smtClean="0"/>
          </a:p>
          <a:p>
            <a:r>
              <a:rPr lang="de-DE" sz="1600" dirty="0" smtClean="0"/>
              <a:t>Cluster </a:t>
            </a:r>
            <a:r>
              <a:rPr lang="de-DE" sz="1600" dirty="0" err="1" smtClean="0"/>
              <a:t>Prominence</a:t>
            </a:r>
            <a:endParaRPr lang="de-DE" sz="1600" dirty="0" smtClean="0"/>
          </a:p>
          <a:p>
            <a:r>
              <a:rPr lang="de-DE" sz="1600" dirty="0" smtClean="0"/>
              <a:t>Cluster </a:t>
            </a:r>
            <a:r>
              <a:rPr lang="de-DE" sz="1600" dirty="0" err="1" smtClean="0"/>
              <a:t>Shade</a:t>
            </a:r>
            <a:endParaRPr lang="de-DE" sz="1600" dirty="0" smtClean="0"/>
          </a:p>
          <a:p>
            <a:r>
              <a:rPr lang="de-DE" sz="1600" dirty="0" err="1" smtClean="0"/>
              <a:t>Dissimilarity</a:t>
            </a:r>
            <a:endParaRPr lang="de-DE" sz="1600" dirty="0" smtClean="0"/>
          </a:p>
          <a:p>
            <a:r>
              <a:rPr lang="de-DE" sz="1600" dirty="0" err="1" smtClean="0"/>
              <a:t>Energy</a:t>
            </a:r>
            <a:r>
              <a:rPr lang="de-DE" sz="1600" dirty="0" smtClean="0"/>
              <a:t> (angular </a:t>
            </a:r>
            <a:r>
              <a:rPr lang="de-DE" sz="1600" dirty="0" err="1" smtClean="0"/>
              <a:t>second</a:t>
            </a:r>
            <a:r>
              <a:rPr lang="de-DE" sz="1600" dirty="0" smtClean="0"/>
              <a:t> </a:t>
            </a:r>
            <a:r>
              <a:rPr lang="de-DE" sz="1600" dirty="0" err="1" smtClean="0"/>
              <a:t>moment</a:t>
            </a:r>
            <a:r>
              <a:rPr lang="de-DE" sz="1600" dirty="0" smtClean="0"/>
              <a:t>)</a:t>
            </a:r>
          </a:p>
          <a:p>
            <a:r>
              <a:rPr lang="de-DE" sz="1600" dirty="0" err="1" smtClean="0"/>
              <a:t>Entropy</a:t>
            </a:r>
            <a:endParaRPr lang="de-DE" sz="1600" dirty="0" smtClean="0"/>
          </a:p>
          <a:p>
            <a:r>
              <a:rPr lang="de-DE" sz="1600" dirty="0" err="1" smtClean="0"/>
              <a:t>Homogeneity</a:t>
            </a:r>
            <a:endParaRPr lang="de-DE" sz="1600" dirty="0" smtClean="0"/>
          </a:p>
          <a:p>
            <a:r>
              <a:rPr lang="de-DE" sz="1600" dirty="0" smtClean="0"/>
              <a:t>Maximum </a:t>
            </a:r>
            <a:r>
              <a:rPr lang="de-DE" sz="1600" dirty="0" err="1" smtClean="0"/>
              <a:t>Probability</a:t>
            </a:r>
            <a:endParaRPr lang="de-DE" sz="1600" dirty="0" smtClean="0"/>
          </a:p>
          <a:p>
            <a:r>
              <a:rPr lang="de-DE" sz="1600" dirty="0" err="1" smtClean="0"/>
              <a:t>Variance</a:t>
            </a:r>
            <a:endParaRPr lang="de-DE" sz="1600" dirty="0" smtClean="0"/>
          </a:p>
          <a:p>
            <a:r>
              <a:rPr lang="en-US" sz="1600" dirty="0" smtClean="0"/>
              <a:t>Information measure of correlation</a:t>
            </a:r>
          </a:p>
          <a:p>
            <a:r>
              <a:rPr lang="en-US" sz="1600" dirty="0" smtClean="0"/>
              <a:t>Inverse difference</a:t>
            </a:r>
          </a:p>
          <a:p>
            <a:r>
              <a:rPr lang="en-US" sz="1600" dirty="0" smtClean="0"/>
              <a:t>Inverse difference moment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410" y="1163748"/>
            <a:ext cx="1217327" cy="4419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270" y="1715244"/>
            <a:ext cx="1473349" cy="549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207" y="2264275"/>
            <a:ext cx="2345473" cy="444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6225" y="2686090"/>
            <a:ext cx="2127250" cy="388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037" y="3423999"/>
            <a:ext cx="1121782" cy="4195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6963" y="3754488"/>
            <a:ext cx="1939848" cy="4092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4756" y="4526588"/>
            <a:ext cx="908979" cy="31499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964019" y="5476527"/>
            <a:ext cx="1115896" cy="461425"/>
            <a:chOff x="1964019" y="5476527"/>
            <a:chExt cx="1115896" cy="46142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10"/>
            <a:srcRect t="9234" b="9617"/>
            <a:stretch/>
          </p:blipFill>
          <p:spPr>
            <a:xfrm>
              <a:off x="1964019" y="5505952"/>
              <a:ext cx="1115896" cy="432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13233" y="5476527"/>
              <a:ext cx="452546" cy="239583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5015421" y="1151473"/>
            <a:ext cx="3578768" cy="1338510"/>
            <a:chOff x="5015421" y="1151473"/>
            <a:chExt cx="3578768" cy="1338510"/>
          </a:xfrm>
        </p:grpSpPr>
        <p:sp>
          <p:nvSpPr>
            <p:cNvPr id="17" name="Content Placeholder 11"/>
            <p:cNvSpPr txBox="1">
              <a:spLocks/>
            </p:cNvSpPr>
            <p:nvPr/>
          </p:nvSpPr>
          <p:spPr>
            <a:xfrm>
              <a:off x="5015421" y="1151473"/>
              <a:ext cx="3578768" cy="1338510"/>
            </a:xfrm>
            <a:prstGeom prst="rect">
              <a:avLst/>
            </a:prstGeom>
          </p:spPr>
          <p:txBody>
            <a:bodyPr vert="horz" lIns="274320" tIns="45720" rIns="274320" bIns="45720" rtlCol="0">
              <a:noAutofit/>
            </a:bodyPr>
            <a:lstStyle>
              <a:lvl1pPr marL="0" indent="0" algn="l" defTabSz="457177" rtl="0" eaLnBrk="1" latinLnBrk="0" hangingPunct="1">
                <a:spcBef>
                  <a:spcPct val="20000"/>
                </a:spcBef>
                <a:spcAft>
                  <a:spcPts val="601"/>
                </a:spcAft>
                <a:buFontTx/>
                <a:buNone/>
                <a:defRPr sz="2400" kern="1200">
                  <a:solidFill>
                    <a:srgbClr val="262626"/>
                  </a:solidFill>
                  <a:latin typeface="+mn-lt"/>
                  <a:ea typeface="+mn-ea"/>
                  <a:cs typeface="+mn-cs"/>
                </a:defRPr>
              </a:lvl1pPr>
              <a:lvl2pPr marL="466322" indent="-285737" algn="l" defTabSz="457177" rtl="0" eaLnBrk="1" latinLnBrk="0" hangingPunct="1">
                <a:spcBef>
                  <a:spcPct val="20000"/>
                </a:spcBef>
                <a:spcAft>
                  <a:spcPts val="601"/>
                </a:spcAft>
                <a:buFont typeface="Lucida Grande"/>
                <a:buChar char="•"/>
                <a:defRPr sz="2100" kern="1200">
                  <a:solidFill>
                    <a:srgbClr val="262626"/>
                  </a:solidFill>
                  <a:latin typeface="+mn-lt"/>
                  <a:ea typeface="+mn-ea"/>
                  <a:cs typeface="+mn-cs"/>
                </a:defRPr>
              </a:lvl2pPr>
              <a:lvl3pPr marL="1142943" indent="-228589" algn="l" defTabSz="457177" rtl="0" eaLnBrk="1" latinLnBrk="0" hangingPunct="1">
                <a:spcBef>
                  <a:spcPct val="20000"/>
                </a:spcBef>
                <a:spcAft>
                  <a:spcPts val="601"/>
                </a:spcAft>
                <a:buFont typeface="Arial"/>
                <a:buChar char="•"/>
                <a:defRPr sz="2100" kern="1200">
                  <a:solidFill>
                    <a:srgbClr val="262626"/>
                  </a:solidFill>
                  <a:latin typeface="+mn-lt"/>
                  <a:ea typeface="+mn-ea"/>
                  <a:cs typeface="+mn-cs"/>
                </a:defRPr>
              </a:lvl3pPr>
              <a:lvl4pPr marL="1600121" indent="-228589" algn="l" defTabSz="457177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Roboto Light"/>
                  <a:ea typeface="+mn-ea"/>
                  <a:cs typeface="+mn-cs"/>
                </a:defRPr>
              </a:lvl4pPr>
              <a:lvl5pPr marL="2057298" indent="-228589" algn="l" defTabSz="457177" rtl="0" eaLnBrk="1" latinLnBrk="0" hangingPunct="1">
                <a:spcBef>
                  <a:spcPct val="20000"/>
                </a:spcBef>
                <a:buFont typeface="Arial"/>
                <a:buChar char="»"/>
                <a:defRPr sz="2400" kern="1200">
                  <a:solidFill>
                    <a:schemeClr val="bg1"/>
                  </a:solidFill>
                  <a:latin typeface="Roboto Light"/>
                  <a:ea typeface="+mn-ea"/>
                  <a:cs typeface="+mn-cs"/>
                </a:defRPr>
              </a:lvl5pPr>
              <a:lvl6pPr marL="2514476" indent="-228589" algn="l" defTabSz="457177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52" indent="-228589" algn="l" defTabSz="457177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9" indent="-228589" algn="l" defTabSz="457177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7" indent="-228589" algn="l" defTabSz="457177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600" dirty="0" err="1" smtClean="0"/>
                <a:t>Where</a:t>
              </a:r>
              <a:r>
                <a:rPr lang="fr-FR" sz="1600" dirty="0" smtClean="0"/>
                <a:t>         ,       ,        and       are </a:t>
              </a:r>
              <a:r>
                <a:rPr lang="fr-FR" sz="1600" dirty="0" err="1" smtClean="0"/>
                <a:t>respectively</a:t>
              </a:r>
              <a:r>
                <a:rPr lang="fr-FR" sz="1600" dirty="0" smtClean="0"/>
                <a:t> the </a:t>
              </a:r>
              <a:r>
                <a:rPr lang="fr-FR" sz="1600" dirty="0" err="1" smtClean="0"/>
                <a:t>mean</a:t>
              </a:r>
              <a:r>
                <a:rPr lang="fr-FR" sz="1600" dirty="0" smtClean="0"/>
                <a:t> and the standard </a:t>
              </a:r>
              <a:r>
                <a:rPr lang="fr-FR" sz="1600" dirty="0" err="1" smtClean="0"/>
                <a:t>deviation</a:t>
              </a:r>
              <a:r>
                <a:rPr lang="fr-FR" sz="1600" dirty="0" smtClean="0"/>
                <a:t> of the </a:t>
              </a:r>
              <a:r>
                <a:rPr lang="fr-FR" sz="1600" dirty="0" err="1" smtClean="0"/>
                <a:t>rows</a:t>
              </a:r>
              <a:r>
                <a:rPr lang="fr-FR" sz="1600" dirty="0" smtClean="0"/>
                <a:t> and </a:t>
              </a:r>
              <a:r>
                <a:rPr lang="fr-FR" sz="1600" dirty="0" err="1" smtClean="0"/>
                <a:t>columns</a:t>
              </a:r>
              <a:r>
                <a:rPr lang="fr-FR" sz="1600" dirty="0" smtClean="0"/>
                <a:t> of the matrix p(</a:t>
              </a:r>
              <a:r>
                <a:rPr lang="fr-FR" sz="1600" dirty="0" err="1" smtClean="0"/>
                <a:t>i,j</a:t>
              </a:r>
              <a:r>
                <a:rPr lang="fr-FR" sz="1600" dirty="0" smtClean="0"/>
                <a:t>), </a:t>
              </a:r>
              <a:r>
                <a:rPr lang="fr-FR" sz="1600" dirty="0" err="1" smtClean="0"/>
                <a:t>which</a:t>
              </a:r>
              <a:r>
                <a:rPr lang="fr-FR" sz="1600" dirty="0" smtClean="0"/>
                <a:t> </a:t>
              </a:r>
              <a:r>
                <a:rPr lang="fr-FR" sz="1600" dirty="0" err="1" smtClean="0"/>
                <a:t>is</a:t>
              </a:r>
              <a:r>
                <a:rPr lang="fr-FR" sz="1600" dirty="0" smtClean="0"/>
                <a:t> the (</a:t>
              </a:r>
              <a:r>
                <a:rPr lang="fr-FR" sz="1600" dirty="0" err="1" smtClean="0"/>
                <a:t>i,j</a:t>
              </a:r>
              <a:r>
                <a:rPr lang="fr-FR" sz="1600" dirty="0" smtClean="0"/>
                <a:t>)th entry of the GLCM.</a:t>
              </a:r>
              <a:endParaRPr lang="en-US" sz="1600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72675" y="1204165"/>
              <a:ext cx="381000" cy="3048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15796" y="1231187"/>
              <a:ext cx="311727" cy="24245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89644" y="1218677"/>
              <a:ext cx="317500" cy="2540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76349" y="1216865"/>
              <a:ext cx="304800" cy="27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219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TEXTURE FEATURES</a:t>
            </a:r>
            <a:endParaRPr lang="en-US" b="1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0731649"/>
              </p:ext>
            </p:extLst>
          </p:nvPr>
        </p:nvGraphicFramePr>
        <p:xfrm>
          <a:off x="1875316" y="1207867"/>
          <a:ext cx="5393368" cy="4314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6684"/>
                <a:gridCol w="26966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</a:tr>
              <a:tr h="271580"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Autocorrelation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/>
                </a:tc>
              </a:tr>
              <a:tr h="270392"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/>
                </a:tc>
              </a:tr>
              <a:tr h="292955"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40</a:t>
                      </a:r>
                      <a:endParaRPr lang="en-US" sz="1200" dirty="0"/>
                    </a:p>
                  </a:txBody>
                  <a:tcPr/>
                </a:tc>
              </a:tr>
              <a:tr h="285008"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Cluster Prominence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/>
                </a:tc>
              </a:tr>
              <a:tr h="27313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Cluster</a:t>
                      </a:r>
                      <a:r>
                        <a:rPr lang="en-US" sz="1200" baseline="0" dirty="0" smtClean="0"/>
                        <a:t> Shade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/>
                </a:tc>
              </a:tr>
              <a:tr h="271945"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/>
                </a:tc>
              </a:tr>
              <a:tr h="270758"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/>
                </a:tc>
              </a:tr>
              <a:tr h="293321"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Entropy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/>
                </a:tc>
              </a:tr>
              <a:tr h="273132"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Homogeneity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40</a:t>
                      </a:r>
                      <a:endParaRPr lang="en-US" sz="1200" dirty="0"/>
                    </a:p>
                  </a:txBody>
                  <a:tcPr/>
                </a:tc>
              </a:tr>
              <a:tr h="271945"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Maximum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/>
                </a:tc>
              </a:tr>
              <a:tr h="294508"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Sum (variance, average, </a:t>
                      </a:r>
                      <a:r>
                        <a:rPr lang="is-I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…)</a:t>
                      </a:r>
                      <a:endParaRPr lang="en-US" sz="12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</a:t>
                      </a:r>
                      <a:endParaRPr lang="en-US" sz="1200" dirty="0"/>
                    </a:p>
                  </a:txBody>
                  <a:tcPr/>
                </a:tc>
              </a:tr>
              <a:tr h="285008"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Difference (variance, entropy, </a:t>
                      </a:r>
                      <a:r>
                        <a:rPr lang="is-I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…)</a:t>
                      </a:r>
                      <a:endParaRPr lang="en-US" sz="12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40</a:t>
                      </a:r>
                      <a:endParaRPr lang="en-US" sz="1200" dirty="0"/>
                    </a:p>
                  </a:txBody>
                  <a:tcPr/>
                </a:tc>
              </a:tr>
              <a:tr h="298497"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Information measure of 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40</a:t>
                      </a:r>
                      <a:endParaRPr lang="en-US" sz="1200" dirty="0"/>
                    </a:p>
                  </a:txBody>
                  <a:tcPr/>
                </a:tc>
              </a:tr>
              <a:tr h="271518"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Inverse difference moment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83496" y="5522564"/>
            <a:ext cx="851254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Total</a:t>
            </a:r>
            <a:r>
              <a:rPr lang="en-US" b="1" dirty="0" err="1" smtClean="0"/>
              <a:t>l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38823" y="5554412"/>
            <a:ext cx="641929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440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29600" y="6047714"/>
            <a:ext cx="588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hlinkClick r:id="rId2" action="ppaction://hlinksldjump"/>
              </a:rPr>
              <a:t>Link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83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Statistical Dependency(SD)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Measures dependency between features and the associated class labels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  Larger the SD, more the dependency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  Thresholding on the ranked features based on the SD weights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 </a:t>
            </a:r>
            <a:r>
              <a:rPr lang="en-US" dirty="0" smtClean="0"/>
              <a:t> Followed by PCA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Features selection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757" y="2181425"/>
            <a:ext cx="23876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97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Mutual Information/MI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Measures how much information the presence/absence of a term contributes to making the correct classification decision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  Features ranked in descending order based on their mutuality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dirty="0" smtClean="0"/>
              <a:t>Above formulation shows an example for two random variables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 </a:t>
            </a:r>
            <a:r>
              <a:rPr lang="en-US" dirty="0" smtClean="0"/>
              <a:t> Followed by PCA and t-SNE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Features selection</a:t>
            </a:r>
            <a:endParaRPr lang="en-US" b="1" dirty="0"/>
          </a:p>
        </p:txBody>
      </p:sp>
      <p:pic>
        <p:nvPicPr>
          <p:cNvPr id="2" name="Picture 1" descr="Screenshot 2016-04-04 09.15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36" y="2440516"/>
            <a:ext cx="4887597" cy="8614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67873" y="6056768"/>
            <a:ext cx="588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hlinkClick r:id="rId4" action="ppaction://hlinksldjump"/>
              </a:rPr>
              <a:t>Link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215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methods 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Principle Component Analysis (PCA)</a:t>
            </a:r>
          </a:p>
          <a:p>
            <a:pPr marL="809222" lvl="1" indent="-342900">
              <a:buFont typeface="Arial" charset="0"/>
              <a:buChar char="•"/>
            </a:pPr>
            <a:r>
              <a:rPr lang="en-US" dirty="0" smtClean="0"/>
              <a:t>Linear algorithm</a:t>
            </a:r>
          </a:p>
          <a:p>
            <a:pPr marL="809222" lvl="1" indent="-342900">
              <a:buFont typeface="Arial" charset="0"/>
              <a:buChar char="•"/>
            </a:pPr>
            <a:r>
              <a:rPr lang="en-US" dirty="0" smtClean="0"/>
              <a:t>Parameter free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t-Distributed Stochastic Neighbor </a:t>
            </a:r>
            <a:r>
              <a:rPr lang="en-US" dirty="0" smtClean="0"/>
              <a:t>Embedding</a:t>
            </a:r>
          </a:p>
          <a:p>
            <a:pPr marL="809222" lvl="1" indent="-342900">
              <a:buFont typeface="Arial" charset="0"/>
              <a:buChar char="•"/>
            </a:pPr>
            <a:r>
              <a:rPr lang="en-US" dirty="0" smtClean="0"/>
              <a:t>Non-linear machine learning algorithm</a:t>
            </a:r>
          </a:p>
          <a:p>
            <a:pPr marL="809222" lvl="1" indent="-342900">
              <a:buFont typeface="Arial" charset="0"/>
              <a:buChar char="•"/>
            </a:pPr>
            <a:r>
              <a:rPr lang="en-US" dirty="0" smtClean="0"/>
              <a:t>Relies on parameters (</a:t>
            </a:r>
            <a:r>
              <a:rPr lang="en-US" dirty="0"/>
              <a:t>perplexity, early exaggeration, learning rate, number of </a:t>
            </a:r>
            <a:r>
              <a:rPr lang="en-US" dirty="0" smtClean="0"/>
              <a:t>iterations)</a:t>
            </a:r>
          </a:p>
          <a:p>
            <a:pPr marL="809222" lvl="1" indent="-342900">
              <a:buFont typeface="Arial" charset="0"/>
              <a:buChar char="•"/>
            </a:pPr>
            <a:r>
              <a:rPr lang="en-US" dirty="0" smtClean="0"/>
              <a:t>Particularly well-suited for high-dimensional dataset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Dimensionality reduction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6914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2043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SD Followed by </a:t>
            </a:r>
            <a:r>
              <a:rPr lang="en-US" dirty="0" smtClean="0">
                <a:solidFill>
                  <a:schemeClr val="bg1"/>
                </a:solidFill>
              </a:rPr>
              <a:t>PCA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5984341"/>
            <a:ext cx="256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</a:t>
            </a:r>
            <a:r>
              <a:rPr lang="en-US" dirty="0" smtClean="0">
                <a:solidFill>
                  <a:schemeClr val="bg1"/>
                </a:solidFill>
              </a:rPr>
              <a:t>Dataset1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Content Placeholder 13" descr="dataset1_SD_then_PCA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58" b="-26058"/>
          <a:stretch>
            <a:fillRect/>
          </a:stretch>
        </p:blipFill>
        <p:spPr>
          <a:xfrm>
            <a:off x="0" y="998538"/>
            <a:ext cx="4564063" cy="5207000"/>
          </a:xfrm>
        </p:spPr>
      </p:pic>
      <p:pic>
        <p:nvPicPr>
          <p:cNvPr id="15" name="Content Placeholder 14" descr="dataset1_SD_then_PCA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4" b="-25794"/>
          <a:stretch>
            <a:fillRect/>
          </a:stretch>
        </p:blipFill>
        <p:spPr>
          <a:xfrm>
            <a:off x="4564063" y="998538"/>
            <a:ext cx="4579937" cy="5207000"/>
          </a:xfrm>
        </p:spPr>
      </p:pic>
    </p:spTree>
    <p:extLst>
      <p:ext uri="{BB962C8B-B14F-4D97-AF65-F5344CB8AC3E}">
        <p14:creationId xmlns:p14="http://schemas.microsoft.com/office/powerpoint/2010/main" val="3335912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Team structure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570514" y="1428205"/>
            <a:ext cx="163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Team Members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307654" y="1898469"/>
            <a:ext cx="200297" cy="87956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-Up Arrow 7"/>
          <p:cNvSpPr/>
          <p:nvPr/>
        </p:nvSpPr>
        <p:spPr>
          <a:xfrm rot="10800000">
            <a:off x="2230659" y="2728358"/>
            <a:ext cx="4354286" cy="450897"/>
          </a:xfrm>
          <a:prstGeom prst="leftRigh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97555" y="3157606"/>
            <a:ext cx="1771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Bahnisikha</a:t>
            </a:r>
            <a:r>
              <a:rPr lang="en-US" dirty="0" smtClean="0">
                <a:solidFill>
                  <a:schemeClr val="bg1"/>
                </a:solidFill>
              </a:rPr>
              <a:t> Dutta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130" y="2628124"/>
            <a:ext cx="18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Mathieu LAPEYRE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44483" y="2695941"/>
            <a:ext cx="147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Palash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Shastri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280" y="3579272"/>
            <a:ext cx="800509" cy="9357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018" y="3148551"/>
            <a:ext cx="751486" cy="88317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309353" y="4580163"/>
            <a:ext cx="2397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nd year </a:t>
            </a:r>
            <a:r>
              <a:rPr lang="en-US" dirty="0" err="1" smtClean="0">
                <a:solidFill>
                  <a:schemeClr val="bg1"/>
                </a:solidFill>
              </a:rPr>
              <a:t>BioE</a:t>
            </a:r>
            <a:r>
              <a:rPr lang="en-US" dirty="0" smtClean="0">
                <a:solidFill>
                  <a:schemeClr val="bg1"/>
                </a:solidFill>
              </a:rPr>
              <a:t> PhD(ECE)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CRAB Lab, Georgia Tech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3534" y="4110077"/>
            <a:ext cx="1900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nd year MS (ECE)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Georgia Tech</a:t>
            </a:r>
          </a:p>
        </p:txBody>
      </p:sp>
      <p:sp>
        <p:nvSpPr>
          <p:cNvPr id="19" name="TextBox 17"/>
          <p:cNvSpPr txBox="1"/>
          <p:nvPr/>
        </p:nvSpPr>
        <p:spPr>
          <a:xfrm>
            <a:off x="6559450" y="4108893"/>
            <a:ext cx="1900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2nd year MS (ECE)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Georgia Tech</a:t>
            </a:r>
          </a:p>
        </p:txBody>
      </p:sp>
      <p:pic>
        <p:nvPicPr>
          <p:cNvPr id="3" name="Picture 2" descr="my_fac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24980" y="3204614"/>
            <a:ext cx="1034815" cy="77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50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2116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SD Followed by </a:t>
            </a:r>
            <a:r>
              <a:rPr lang="en-US" dirty="0" err="1" smtClean="0">
                <a:solidFill>
                  <a:schemeClr val="bg1"/>
                </a:solidFill>
              </a:rPr>
              <a:t>tSNE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5984341"/>
            <a:ext cx="256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</a:t>
            </a:r>
            <a:r>
              <a:rPr lang="en-US" dirty="0" smtClean="0">
                <a:solidFill>
                  <a:schemeClr val="bg1"/>
                </a:solidFill>
              </a:rPr>
              <a:t>Dataset1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dataset1_SD_then_tSNE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>
          <a:xfrm>
            <a:off x="4" y="998620"/>
            <a:ext cx="4563533" cy="5207739"/>
          </a:xfrm>
        </p:spPr>
      </p:pic>
      <p:pic>
        <p:nvPicPr>
          <p:cNvPr id="7" name="Content Placeholder 6" descr="dataset1_SD_then_tSNE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295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2054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Followed by </a:t>
            </a:r>
            <a:r>
              <a:rPr lang="en-US" dirty="0" smtClean="0">
                <a:solidFill>
                  <a:schemeClr val="bg1"/>
                </a:solidFill>
              </a:rPr>
              <a:t>PCA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5984341"/>
            <a:ext cx="256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</a:t>
            </a:r>
            <a:r>
              <a:rPr lang="en-US" dirty="0" smtClean="0">
                <a:solidFill>
                  <a:schemeClr val="bg1"/>
                </a:solidFill>
              </a:rPr>
              <a:t>Dataset1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Content Placeholder 10" descr="dataset1_MI_then_PCA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>
          <a:xfrm>
            <a:off x="4" y="1014139"/>
            <a:ext cx="4563533" cy="5207739"/>
          </a:xfrm>
        </p:spPr>
      </p:pic>
      <p:pic>
        <p:nvPicPr>
          <p:cNvPr id="12" name="Content Placeholder 11" descr="dataset1_MI_then_PCA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38876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2124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Followed by </a:t>
            </a:r>
            <a:r>
              <a:rPr lang="en-US" dirty="0" err="1" smtClean="0">
                <a:solidFill>
                  <a:schemeClr val="bg1"/>
                </a:solidFill>
              </a:rPr>
              <a:t>tSNE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5984341"/>
            <a:ext cx="256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</a:t>
            </a:r>
            <a:r>
              <a:rPr lang="en-US" dirty="0" smtClean="0">
                <a:solidFill>
                  <a:schemeClr val="bg1"/>
                </a:solidFill>
              </a:rPr>
              <a:t>Dataset1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dataset1_MI_then_tSNE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>
          <a:xfrm>
            <a:off x="4" y="998649"/>
            <a:ext cx="4563533" cy="5207739"/>
          </a:xfrm>
        </p:spPr>
      </p:pic>
      <p:pic>
        <p:nvPicPr>
          <p:cNvPr id="7" name="Content Placeholder 6" descr="dataset1_MI_then_tSNE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8848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2970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Combination followed by PCA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5984341"/>
            <a:ext cx="249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</a:t>
            </a:r>
            <a:r>
              <a:rPr lang="en-US" dirty="0" smtClean="0">
                <a:solidFill>
                  <a:schemeClr val="bg1"/>
                </a:solidFill>
              </a:rPr>
              <a:t>Dataset1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Content Placeholder 8" descr="dataset1_combination_then_PCA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/>
      </p:pic>
      <p:pic>
        <p:nvPicPr>
          <p:cNvPr id="10" name="Content Placeholder 9" descr="dataset1_combination_then_PCA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5343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3039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Combination followed by </a:t>
            </a:r>
            <a:r>
              <a:rPr lang="en-US" dirty="0" err="1" smtClean="0">
                <a:solidFill>
                  <a:schemeClr val="bg1"/>
                </a:solidFill>
              </a:rPr>
              <a:t>tSNE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5984341"/>
            <a:ext cx="249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</a:t>
            </a:r>
            <a:r>
              <a:rPr lang="en-US" dirty="0" smtClean="0">
                <a:solidFill>
                  <a:schemeClr val="bg1"/>
                </a:solidFill>
              </a:rPr>
              <a:t>Dataset1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dataset1_combination_then_tSNE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/>
      </p:pic>
      <p:pic>
        <p:nvPicPr>
          <p:cNvPr id="7" name="Content Placeholder 6" descr="dataset1_combination_then_tSNE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4357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2043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SD Followed by </a:t>
            </a:r>
            <a:r>
              <a:rPr lang="en-US" dirty="0" smtClean="0">
                <a:solidFill>
                  <a:schemeClr val="bg1"/>
                </a:solidFill>
              </a:rPr>
              <a:t>PCA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5984341"/>
            <a:ext cx="249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</a:t>
            </a:r>
            <a:r>
              <a:rPr lang="en-US" dirty="0" smtClean="0">
                <a:solidFill>
                  <a:schemeClr val="bg1"/>
                </a:solidFill>
              </a:rPr>
              <a:t>Dataset2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dataset2_SD_then_PCA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/>
      </p:pic>
      <p:pic>
        <p:nvPicPr>
          <p:cNvPr id="7" name="Content Placeholder 6" descr="dataset2_SD_then_PCA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33601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2116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SD Followed by </a:t>
            </a:r>
            <a:r>
              <a:rPr lang="en-US" dirty="0" err="1" smtClean="0">
                <a:solidFill>
                  <a:schemeClr val="bg1"/>
                </a:solidFill>
              </a:rPr>
              <a:t>tSNE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5984341"/>
            <a:ext cx="249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</a:t>
            </a:r>
            <a:r>
              <a:rPr lang="en-US" dirty="0" smtClean="0">
                <a:solidFill>
                  <a:schemeClr val="bg1"/>
                </a:solidFill>
              </a:rPr>
              <a:t>Dataset2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Content Placeholder 8" descr="dataset2_SD_then_tSNE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/>
      </p:pic>
      <p:pic>
        <p:nvPicPr>
          <p:cNvPr id="10" name="Content Placeholder 9" descr="dataset2_SD_then_tSNE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3982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2054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Followed by </a:t>
            </a:r>
            <a:r>
              <a:rPr lang="en-US" dirty="0" smtClean="0">
                <a:solidFill>
                  <a:schemeClr val="bg1"/>
                </a:solidFill>
              </a:rPr>
              <a:t>PCA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5984341"/>
            <a:ext cx="249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</a:t>
            </a:r>
            <a:r>
              <a:rPr lang="en-US" dirty="0" smtClean="0">
                <a:solidFill>
                  <a:schemeClr val="bg1"/>
                </a:solidFill>
              </a:rPr>
              <a:t>Dataset2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dataset2_MI_then_PCA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/>
      </p:pic>
      <p:pic>
        <p:nvPicPr>
          <p:cNvPr id="7" name="Content Placeholder 6" descr="dataset2_MI_then_PCA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5687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2124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Followed by </a:t>
            </a:r>
            <a:r>
              <a:rPr lang="en-US" dirty="0" err="1" smtClean="0">
                <a:solidFill>
                  <a:schemeClr val="bg1"/>
                </a:solidFill>
              </a:rPr>
              <a:t>tSNE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6061791"/>
            <a:ext cx="249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</a:t>
            </a:r>
            <a:r>
              <a:rPr lang="en-US" dirty="0" smtClean="0">
                <a:solidFill>
                  <a:schemeClr val="bg1"/>
                </a:solidFill>
              </a:rPr>
              <a:t>Dataset2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Content Placeholder 8" descr="dataset2_MI_then_tSNE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/>
      </p:pic>
      <p:pic>
        <p:nvPicPr>
          <p:cNvPr id="10" name="Content Placeholder 9" descr="dataset2_MI_then_tSNE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8041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2970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Combination followed by PCA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5984341"/>
            <a:ext cx="249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</a:t>
            </a:r>
            <a:r>
              <a:rPr lang="en-US" dirty="0" smtClean="0">
                <a:solidFill>
                  <a:schemeClr val="bg1"/>
                </a:solidFill>
              </a:rPr>
              <a:t>Dataset2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Content Placeholder 8" descr="dataset2_combination_then_PCA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/>
      </p:pic>
      <p:pic>
        <p:nvPicPr>
          <p:cNvPr id="10" name="Content Placeholder 9" descr="dataset2_combination_then_PCA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5343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Ultimate Goal: Automatic Cancer Image Classification</a:t>
            </a:r>
          </a:p>
          <a:p>
            <a:endParaRPr lang="en-US" dirty="0" smtClean="0"/>
          </a:p>
          <a:p>
            <a:r>
              <a:rPr lang="en-US" dirty="0" smtClean="0"/>
              <a:t>Intermediary Goals(Module 2) :</a:t>
            </a:r>
          </a:p>
          <a:p>
            <a:pPr marL="457200" indent="-457200">
              <a:buAutoNum type="alphaLcParenR"/>
            </a:pPr>
            <a:r>
              <a:rPr lang="en-US" dirty="0" smtClean="0"/>
              <a:t>Feature Extraction</a:t>
            </a:r>
          </a:p>
          <a:p>
            <a:pPr marL="457200" indent="-457200">
              <a:buAutoNum type="alphaLcParenR"/>
            </a:pPr>
            <a:r>
              <a:rPr lang="en-US" dirty="0" smtClean="0"/>
              <a:t>Feature Selection</a:t>
            </a:r>
          </a:p>
          <a:p>
            <a:pPr marL="457200" indent="-457200">
              <a:buAutoNum type="alphaLcParenR"/>
            </a:pPr>
            <a:r>
              <a:rPr lang="en-US" dirty="0" smtClean="0"/>
              <a:t>Dimensionality Reduction</a:t>
            </a:r>
          </a:p>
          <a:p>
            <a:pPr marL="457200" indent="-457200">
              <a:buAutoNum type="alphaLcParenR"/>
            </a:pPr>
            <a:r>
              <a:rPr lang="en-US" dirty="0" smtClean="0"/>
              <a:t>Visualization</a:t>
            </a:r>
          </a:p>
          <a:p>
            <a:pPr marL="457200" indent="-457200">
              <a:buAutoNum type="alphaLcParenR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Objective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534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3039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Combination followed by </a:t>
            </a:r>
            <a:r>
              <a:rPr lang="en-US" dirty="0" err="1" smtClean="0">
                <a:solidFill>
                  <a:schemeClr val="bg1"/>
                </a:solidFill>
              </a:rPr>
              <a:t>tSNE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5984341"/>
            <a:ext cx="249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</a:t>
            </a:r>
            <a:r>
              <a:rPr lang="en-US" dirty="0" smtClean="0">
                <a:solidFill>
                  <a:schemeClr val="bg1"/>
                </a:solidFill>
              </a:rPr>
              <a:t>Dataset2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dataset2_combination_then_tSNE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/>
      </p:pic>
      <p:pic>
        <p:nvPicPr>
          <p:cNvPr id="12" name="Content Placeholder 11" descr="dataset2_combination_then_tSNE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4357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2043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SD Followed by </a:t>
            </a:r>
            <a:r>
              <a:rPr lang="en-US" dirty="0" smtClean="0">
                <a:solidFill>
                  <a:schemeClr val="bg1"/>
                </a:solidFill>
              </a:rPr>
              <a:t>PCA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6108261"/>
            <a:ext cx="249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</a:t>
            </a:r>
            <a:r>
              <a:rPr lang="en-US" dirty="0" smtClean="0">
                <a:solidFill>
                  <a:schemeClr val="bg1"/>
                </a:solidFill>
              </a:rPr>
              <a:t>Dataset3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dataset3_SD_then_PCA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/>
      </p:pic>
      <p:pic>
        <p:nvPicPr>
          <p:cNvPr id="7" name="Content Placeholder 6" descr="dataset3_SD_then_PCA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33601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2116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SD Followed by </a:t>
            </a:r>
            <a:r>
              <a:rPr lang="en-US" dirty="0" err="1" smtClean="0">
                <a:solidFill>
                  <a:schemeClr val="bg1"/>
                </a:solidFill>
              </a:rPr>
              <a:t>tSNE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5984341"/>
            <a:ext cx="249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</a:t>
            </a:r>
            <a:r>
              <a:rPr lang="en-US" dirty="0" smtClean="0">
                <a:solidFill>
                  <a:schemeClr val="bg1"/>
                </a:solidFill>
              </a:rPr>
              <a:t>Dataset3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Content Placeholder 8" descr="dataset3_SD_then_tSNE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/>
      </p:pic>
      <p:pic>
        <p:nvPicPr>
          <p:cNvPr id="10" name="Content Placeholder 9" descr="dataset3_SD_then_tSNE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3982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2054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Followed by </a:t>
            </a:r>
            <a:r>
              <a:rPr lang="en-US" dirty="0" smtClean="0">
                <a:solidFill>
                  <a:schemeClr val="bg1"/>
                </a:solidFill>
              </a:rPr>
              <a:t>PCA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5984341"/>
            <a:ext cx="249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</a:t>
            </a:r>
            <a:r>
              <a:rPr lang="en-US" dirty="0" smtClean="0">
                <a:solidFill>
                  <a:schemeClr val="bg1"/>
                </a:solidFill>
              </a:rPr>
              <a:t>Dataset3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dataset3_MI_then_PCA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/>
      </p:pic>
      <p:pic>
        <p:nvPicPr>
          <p:cNvPr id="7" name="Content Placeholder 6" descr="dataset3_MI_then_PCA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>
          <a:xfrm>
            <a:off x="4563535" y="1014139"/>
            <a:ext cx="4580466" cy="5207739"/>
          </a:xfrm>
        </p:spPr>
      </p:pic>
    </p:spTree>
    <p:extLst>
      <p:ext uri="{BB962C8B-B14F-4D97-AF65-F5344CB8AC3E}">
        <p14:creationId xmlns:p14="http://schemas.microsoft.com/office/powerpoint/2010/main" val="455687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2124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Followed by </a:t>
            </a:r>
            <a:r>
              <a:rPr lang="en-US" dirty="0" err="1" smtClean="0">
                <a:solidFill>
                  <a:schemeClr val="bg1"/>
                </a:solidFill>
              </a:rPr>
              <a:t>tSNE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5984341"/>
            <a:ext cx="249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</a:t>
            </a:r>
            <a:r>
              <a:rPr lang="en-US" dirty="0" smtClean="0">
                <a:solidFill>
                  <a:schemeClr val="bg1"/>
                </a:solidFill>
              </a:rPr>
              <a:t>Dataset3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Content Placeholder 8" descr="dataset3_MI_then_tSNE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/>
      </p:pic>
      <p:pic>
        <p:nvPicPr>
          <p:cNvPr id="10" name="Content Placeholder 9" descr="dataset3_SD_then_tSNE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8041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2970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Combination followed by PCA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5984341"/>
            <a:ext cx="249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</a:t>
            </a:r>
            <a:r>
              <a:rPr lang="en-US" dirty="0" smtClean="0">
                <a:solidFill>
                  <a:schemeClr val="bg1"/>
                </a:solidFill>
              </a:rPr>
              <a:t>Dataset3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dataset3_combination_then_PCA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>
          <a:xfrm>
            <a:off x="4" y="998649"/>
            <a:ext cx="4563533" cy="5207739"/>
          </a:xfrm>
        </p:spPr>
      </p:pic>
      <p:pic>
        <p:nvPicPr>
          <p:cNvPr id="7" name="Content Placeholder 6" descr="dataset3_combination_then_PCA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80312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3039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Combination followed by </a:t>
            </a:r>
            <a:r>
              <a:rPr lang="en-US" dirty="0" err="1" smtClean="0">
                <a:solidFill>
                  <a:schemeClr val="bg1"/>
                </a:solidFill>
              </a:rPr>
              <a:t>tSNE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5984341"/>
            <a:ext cx="249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</a:t>
            </a:r>
            <a:r>
              <a:rPr lang="en-US" dirty="0" smtClean="0">
                <a:solidFill>
                  <a:schemeClr val="bg1"/>
                </a:solidFill>
              </a:rPr>
              <a:t>Dataset3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Content Placeholder 8" descr="dataset3_combination_then_tSNE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>
          <a:xfrm>
            <a:off x="4" y="1014139"/>
            <a:ext cx="4563533" cy="5207739"/>
          </a:xfrm>
        </p:spPr>
      </p:pic>
      <p:pic>
        <p:nvPicPr>
          <p:cNvPr id="10" name="Content Placeholder 9" descr="dataset3_combination_then_tSNE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2662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Performance(Accuracy)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2569" y="3536327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Dataset1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13769" y="3547459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Dataset2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85384" y="3547459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Dataset3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485" y="3889768"/>
            <a:ext cx="6608524" cy="2230376"/>
          </a:xfrm>
          <a:prstGeom prst="rect">
            <a:avLst/>
          </a:prstGeom>
        </p:spPr>
      </p:pic>
      <p:pic>
        <p:nvPicPr>
          <p:cNvPr id="3" name="Picture 2" descr="acc_iter_d1_up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88" y="960371"/>
            <a:ext cx="2973784" cy="2544975"/>
          </a:xfrm>
          <a:prstGeom prst="rect">
            <a:avLst/>
          </a:prstGeom>
        </p:spPr>
      </p:pic>
      <p:pic>
        <p:nvPicPr>
          <p:cNvPr id="4" name="Picture 3" descr="acc_iter_d2_up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784" y="960372"/>
            <a:ext cx="2973785" cy="2544974"/>
          </a:xfrm>
          <a:prstGeom prst="rect">
            <a:avLst/>
          </a:prstGeom>
        </p:spPr>
      </p:pic>
      <p:pic>
        <p:nvPicPr>
          <p:cNvPr id="5" name="Picture 4" descr="acc_iter_d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387" y="975862"/>
            <a:ext cx="2973784" cy="2544973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5631" y="1192696"/>
            <a:ext cx="3190623" cy="2834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840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Performance(Average Recall))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43545" y="3489857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Dataset1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29257" y="3500989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Dataset2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31848" y="3485499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Dataset3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485" y="3889768"/>
            <a:ext cx="6608524" cy="2230376"/>
          </a:xfrm>
          <a:prstGeom prst="rect">
            <a:avLst/>
          </a:prstGeom>
        </p:spPr>
      </p:pic>
      <p:pic>
        <p:nvPicPr>
          <p:cNvPr id="6" name="Picture 5" descr="ua_iter_d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" y="991352"/>
            <a:ext cx="2904535" cy="2400860"/>
          </a:xfrm>
          <a:prstGeom prst="rect">
            <a:avLst/>
          </a:prstGeom>
        </p:spPr>
      </p:pic>
      <p:pic>
        <p:nvPicPr>
          <p:cNvPr id="7" name="Picture 6" descr="ua_iter_d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55" y="991352"/>
            <a:ext cx="3221601" cy="2416201"/>
          </a:xfrm>
          <a:prstGeom prst="rect">
            <a:avLst/>
          </a:prstGeom>
        </p:spPr>
      </p:pic>
      <p:pic>
        <p:nvPicPr>
          <p:cNvPr id="8" name="Picture 7" descr="ua_iter_d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035" y="991353"/>
            <a:ext cx="3297965" cy="2400859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57585" y="1239164"/>
            <a:ext cx="3144157" cy="28965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34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Strength/Limitations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" y="1014139"/>
            <a:ext cx="4563533" cy="5329511"/>
          </a:xfrm>
        </p:spPr>
        <p:txBody>
          <a:bodyPr/>
          <a:lstStyle/>
          <a:p>
            <a:r>
              <a:rPr lang="en-US" sz="2000" dirty="0" smtClean="0"/>
              <a:t>Strength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 our implementations are comparatively fast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Subjective Selection of features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 smtClean="0"/>
              <a:t>Limitation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Dataset 2 and 3 are ambiguous so it is difficult to classify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Non homogeneity in number of available images per grades for dataset2/3.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85361"/>
              </p:ext>
            </p:extLst>
          </p:nvPr>
        </p:nvGraphicFramePr>
        <p:xfrm>
          <a:off x="333375" y="2234540"/>
          <a:ext cx="4438650" cy="3505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1576"/>
                <a:gridCol w="19670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Speed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r>
                        <a:rPr lang="en-US" baseline="0" dirty="0" smtClean="0"/>
                        <a:t> 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~0.5images/</a:t>
                      </a:r>
                      <a:r>
                        <a:rPr lang="en-US" dirty="0" smtClean="0"/>
                        <a:t>sec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Shape</a:t>
                      </a:r>
                      <a:r>
                        <a:rPr lang="en-US" baseline="0" dirty="0" smtClean="0"/>
                        <a:t> 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~2images/sec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Texture</a:t>
                      </a:r>
                      <a:r>
                        <a:rPr lang="en-US" baseline="0" dirty="0" smtClean="0"/>
                        <a:t> 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~0.4images/sec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Statistical</a:t>
                      </a:r>
                      <a:r>
                        <a:rPr lang="en-US" baseline="0" dirty="0" smtClean="0"/>
                        <a:t> Dependency Ranking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0.007sec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Mutual Information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0.010</a:t>
                      </a:r>
                      <a:r>
                        <a:rPr lang="en-US" baseline="0" dirty="0" smtClean="0"/>
                        <a:t>sec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PCNA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1sec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TSNE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10sec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36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Workflow Diagram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635828" y="884232"/>
            <a:ext cx="187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Literature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43118" y="1423198"/>
            <a:ext cx="216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Feature Extraction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3317" y="2155806"/>
            <a:ext cx="143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Shape Based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4475671" y="1239607"/>
            <a:ext cx="227550" cy="24632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450080" y="1782496"/>
            <a:ext cx="253141" cy="44366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02366" y="2002277"/>
            <a:ext cx="134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Color Based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63164" y="1989191"/>
            <a:ext cx="160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Texture Based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Bent Arrow 13"/>
          <p:cNvSpPr/>
          <p:nvPr/>
        </p:nvSpPr>
        <p:spPr>
          <a:xfrm rot="5400000">
            <a:off x="5376676" y="1502916"/>
            <a:ext cx="453958" cy="518274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Bent Arrow 14"/>
          <p:cNvSpPr/>
          <p:nvPr/>
        </p:nvSpPr>
        <p:spPr>
          <a:xfrm rot="16200000" flipH="1">
            <a:off x="3011009" y="1523580"/>
            <a:ext cx="453957" cy="477329"/>
          </a:xfrm>
          <a:prstGeom prst="bentArrow">
            <a:avLst>
              <a:gd name="adj1" fmla="val 25000"/>
              <a:gd name="adj2" fmla="val 36843"/>
              <a:gd name="adj3" fmla="val 25000"/>
              <a:gd name="adj4" fmla="val 437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35827" y="2766937"/>
            <a:ext cx="184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Feature Selection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Bent Arrow 16"/>
          <p:cNvSpPr/>
          <p:nvPr/>
        </p:nvSpPr>
        <p:spPr>
          <a:xfrm flipV="1">
            <a:off x="3100106" y="2566914"/>
            <a:ext cx="384662" cy="473081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ent Arrow 18"/>
          <p:cNvSpPr/>
          <p:nvPr/>
        </p:nvSpPr>
        <p:spPr>
          <a:xfrm rot="10800000">
            <a:off x="5476017" y="2555146"/>
            <a:ext cx="357369" cy="49574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ent Arrow 19"/>
          <p:cNvSpPr/>
          <p:nvPr/>
        </p:nvSpPr>
        <p:spPr>
          <a:xfrm rot="16200000" flipH="1">
            <a:off x="3025682" y="3203396"/>
            <a:ext cx="453957" cy="261252"/>
          </a:xfrm>
          <a:prstGeom prst="bentArrow">
            <a:avLst>
              <a:gd name="adj1" fmla="val 25000"/>
              <a:gd name="adj2" fmla="val 36843"/>
              <a:gd name="adj3" fmla="val 25000"/>
              <a:gd name="adj4" fmla="val 437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ent Arrow 20"/>
          <p:cNvSpPr/>
          <p:nvPr/>
        </p:nvSpPr>
        <p:spPr>
          <a:xfrm rot="5400000">
            <a:off x="5606407" y="3181253"/>
            <a:ext cx="453958" cy="29555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53417" y="3627561"/>
            <a:ext cx="240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Mutual Information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51383" y="3556008"/>
            <a:ext cx="2342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Statistical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Dependency Ranking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56" y="5373238"/>
            <a:ext cx="800509" cy="9357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164" y="5373238"/>
            <a:ext cx="647019" cy="88317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219204" y="5420407"/>
            <a:ext cx="1837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Literature Review,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Color Feature Extraction,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Feature Selection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Bent Arrow 30"/>
          <p:cNvSpPr/>
          <p:nvPr/>
        </p:nvSpPr>
        <p:spPr>
          <a:xfrm rot="16200000" flipH="1">
            <a:off x="3065459" y="4720869"/>
            <a:ext cx="453957" cy="261251"/>
          </a:xfrm>
          <a:prstGeom prst="bentArrow">
            <a:avLst>
              <a:gd name="adj1" fmla="val 25000"/>
              <a:gd name="adj2" fmla="val 36843"/>
              <a:gd name="adj3" fmla="val 25000"/>
              <a:gd name="adj4" fmla="val 437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Bent Arrow 31"/>
          <p:cNvSpPr/>
          <p:nvPr/>
        </p:nvSpPr>
        <p:spPr>
          <a:xfrm rot="5400000">
            <a:off x="5555442" y="4717676"/>
            <a:ext cx="453958" cy="29555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28553" y="5039316"/>
            <a:ext cx="81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TSNE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04883" y="5006409"/>
            <a:ext cx="82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PCNA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34722" y="4203381"/>
            <a:ext cx="1843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Dimensionality Reduction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flipV="1">
            <a:off x="3110856" y="4133087"/>
            <a:ext cx="384662" cy="473081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Bent Arrow 36"/>
          <p:cNvSpPr/>
          <p:nvPr/>
        </p:nvSpPr>
        <p:spPr>
          <a:xfrm rot="10800000">
            <a:off x="5571163" y="4115090"/>
            <a:ext cx="357369" cy="49574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06646" y="5420407"/>
            <a:ext cx="1837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Literature Review,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Shape Feature Extraction,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Feature Selection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162920" y="5420407"/>
            <a:ext cx="1981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Literature Review,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Texture Feature Extraction,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Dimensionality Reduction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0" name="Picture 39" descr="my_fa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3333" y="5475960"/>
            <a:ext cx="1039507" cy="779630"/>
          </a:xfrm>
          <a:prstGeom prst="rect">
            <a:avLst/>
          </a:prstGeom>
        </p:spPr>
      </p:pic>
      <p:sp>
        <p:nvSpPr>
          <p:cNvPr id="41" name="Down Arrow 40"/>
          <p:cNvSpPr/>
          <p:nvPr/>
        </p:nvSpPr>
        <p:spPr>
          <a:xfrm>
            <a:off x="4450080" y="2523042"/>
            <a:ext cx="227550" cy="24632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67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6459" y="1249378"/>
            <a:ext cx="65453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Try Some other feature extraction </a:t>
            </a:r>
            <a:r>
              <a:rPr lang="en-US" dirty="0" smtClean="0">
                <a:solidFill>
                  <a:schemeClr val="bg1"/>
                </a:solidFill>
              </a:rPr>
              <a:t>strategies for Dataset 2 and 3-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          Spatial relation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Try Some Specialized feature selection </a:t>
            </a:r>
            <a:r>
              <a:rPr lang="en-US" dirty="0" smtClean="0">
                <a:solidFill>
                  <a:schemeClr val="bg1"/>
                </a:solidFill>
              </a:rPr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Try Some Combo Feature Selection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Try more fine bins for color features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868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44500"/>
            <a:ext cx="9144000" cy="5952744"/>
          </a:xfrm>
          <a:prstGeom prst="rect">
            <a:avLst/>
          </a:prstGeom>
          <a:noFill/>
        </p:spPr>
      </p:pic>
      <p:sp>
        <p:nvSpPr>
          <p:cNvPr id="3" name="Shape 1670"/>
          <p:cNvSpPr txBox="1">
            <a:spLocks/>
          </p:cNvSpPr>
          <p:nvPr/>
        </p:nvSpPr>
        <p:spPr>
          <a:xfrm>
            <a:off x="2600669" y="3257501"/>
            <a:ext cx="3076231" cy="7429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l" defTabSz="457177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66322" indent="-285737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600121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4pPr>
            <a:lvl5pPr marL="2057298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5pPr>
            <a:lvl6pPr marL="251447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7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" sz="3600" b="1" smtClean="0"/>
              <a:t>Any questions?</a:t>
            </a:r>
            <a:endParaRPr lang="en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600669" y="2059340"/>
            <a:ext cx="43743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/>
                </a:solidFill>
                <a:latin typeface="+mj-lt"/>
              </a:rPr>
              <a:t>THANKS</a:t>
            </a:r>
            <a:endParaRPr lang="en-US" sz="9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4919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literature </a:t>
            </a:r>
            <a:r>
              <a:rPr lang="en-US" b="1" dirty="0" smtClean="0"/>
              <a:t>critique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572885"/>
              </p:ext>
            </p:extLst>
          </p:nvPr>
        </p:nvGraphicFramePr>
        <p:xfrm>
          <a:off x="1" y="1002396"/>
          <a:ext cx="9143999" cy="6274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333"/>
                <a:gridCol w="1716463"/>
                <a:gridCol w="1283858"/>
                <a:gridCol w="1660642"/>
                <a:gridCol w="2329632"/>
                <a:gridCol w="1637071"/>
              </a:tblGrid>
              <a:tr h="6053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bg1"/>
                          </a:solidFill>
                        </a:rPr>
                        <a:t>Strategies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bg1"/>
                          </a:solidFill>
                        </a:rPr>
                        <a:t>Papers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Location/Time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bg1"/>
                          </a:solidFill>
                        </a:rPr>
                        <a:t>Strength/Weakness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Selected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148615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Color </a:t>
                      </a:r>
                    </a:p>
                    <a:p>
                      <a:pPr algn="ctr"/>
                      <a:r>
                        <a:rPr lang="en-US" dirty="0" smtClean="0"/>
                        <a:t>Features</a:t>
                      </a:r>
                      <a:endParaRPr lang="en-US" dirty="0"/>
                    </a:p>
                  </a:txBody>
                  <a:tcPr vert="vert270" anchor="ctr"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Histograms bins in </a:t>
                      </a:r>
                      <a:r>
                        <a:rPr lang="en-US" sz="1400" baseline="0" dirty="0" err="1" smtClean="0"/>
                        <a:t>r,g</a:t>
                      </a:r>
                      <a:r>
                        <a:rPr lang="en-US" sz="1400" baseline="0" dirty="0" smtClean="0"/>
                        <a:t> and b channels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aseline="0" dirty="0" smtClean="0"/>
                        <a:t>      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 err="1" smtClean="0"/>
                        <a:t>Gurcan</a:t>
                      </a:r>
                      <a:r>
                        <a:rPr lang="en-US" sz="1200" dirty="0" smtClean="0"/>
                        <a:t> et al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 err="1" smtClean="0"/>
                        <a:t>Tabesh</a:t>
                      </a:r>
                      <a:r>
                        <a:rPr lang="en-US" sz="1200" dirty="0" smtClean="0"/>
                        <a:t> et al</a:t>
                      </a:r>
                    </a:p>
                    <a:p>
                      <a:endParaRPr lang="en-US" sz="12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Rev Biomed </a:t>
                      </a:r>
                      <a:r>
                        <a:rPr lang="en-US" sz="120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</a:t>
                      </a:r>
                      <a:r>
                        <a:rPr lang="is-IS" sz="180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is-I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vol. 2, pp. 147-171, 2009 </a:t>
                      </a:r>
                    </a:p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IEEE Transactions on Medical Imaging, vol. 26, pp. 1366-1378, 2007</a:t>
                      </a:r>
                      <a:endParaRPr lang="en-US" sz="1200" i="0" dirty="0" smtClean="0">
                        <a:effectLst/>
                      </a:endParaRPr>
                    </a:p>
                    <a:p>
                      <a:endParaRPr lang="en-US" sz="12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smtClean="0"/>
                        <a:t>Batch</a:t>
                      </a:r>
                      <a:r>
                        <a:rPr lang="en-US" sz="1400" baseline="0" dirty="0" smtClean="0"/>
                        <a:t> Dependent</a:t>
                      </a:r>
                      <a:endParaRPr lang="en-US" sz="1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Color histograms in three color spaces: </a:t>
                      </a:r>
                      <a:r>
                        <a:rPr lang="en-US" sz="1400" dirty="0" err="1" smtClean="0"/>
                        <a:t>rgb,lab</a:t>
                      </a:r>
                      <a:r>
                        <a:rPr lang="en-US" sz="1400" dirty="0" smtClean="0"/>
                        <a:t> and </a:t>
                      </a:r>
                      <a:r>
                        <a:rPr lang="en-US" sz="1400" dirty="0" err="1" smtClean="0"/>
                        <a:t>hsv</a:t>
                      </a:r>
                      <a:r>
                        <a:rPr lang="en-US" sz="1400" dirty="0" smtClean="0"/>
                        <a:t>.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148615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Shape Features</a:t>
                      </a:r>
                      <a:endParaRPr lang="en-US" dirty="0"/>
                    </a:p>
                  </a:txBody>
                  <a:tcPr vert="vert270" anchor="ctr"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8 statistics based shape feature vector distribution estimation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 smtClean="0"/>
                        <a:t>L. </a:t>
                      </a:r>
                      <a:r>
                        <a:rPr lang="en-US" sz="1200" dirty="0" err="1" smtClean="0"/>
                        <a:t>Bucheron</a:t>
                      </a:r>
                      <a:r>
                        <a:rPr lang="en-US" sz="1200" baseline="0" dirty="0"/>
                        <a:t> </a:t>
                      </a:r>
                      <a:r>
                        <a:rPr lang="en-US" sz="1200" baseline="0" dirty="0" smtClean="0"/>
                        <a:t>(</a:t>
                      </a:r>
                      <a:r>
                        <a:rPr lang="en-US" sz="1200" baseline="0" dirty="0" err="1" smtClean="0"/>
                        <a:t>Phd</a:t>
                      </a:r>
                      <a:r>
                        <a:rPr lang="en-US" sz="1200" baseline="0" dirty="0" smtClean="0"/>
                        <a:t> Thesis)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 err="1" smtClean="0"/>
                        <a:t>Gurcan</a:t>
                      </a:r>
                      <a:r>
                        <a:rPr lang="en-US" sz="1200" baseline="0" dirty="0" smtClean="0"/>
                        <a:t> et al</a:t>
                      </a:r>
                      <a:endParaRPr lang="en-US" sz="1200" dirty="0" smtClean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Phd</a:t>
                      </a:r>
                      <a:r>
                        <a:rPr lang="en-US" sz="12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Thesis, University of California, Santa </a:t>
                      </a:r>
                      <a:r>
                        <a:rPr lang="en-US" sz="120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Barabara</a:t>
                      </a:r>
                      <a:r>
                        <a:rPr lang="en-US" sz="12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2008</a:t>
                      </a:r>
                    </a:p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Rev Biomed </a:t>
                      </a:r>
                      <a:r>
                        <a:rPr lang="en-US" sz="120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</a:t>
                      </a:r>
                      <a:r>
                        <a:rPr lang="is-IS" sz="180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is-I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vol. 2, pp. 147-171, 2009 </a:t>
                      </a:r>
                    </a:p>
                    <a:p>
                      <a:pPr marL="0" indent="0">
                        <a:buFont typeface="Arial"/>
                        <a:buNone/>
                      </a:pPr>
                      <a:endParaRPr lang="en-US" sz="12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en-US" sz="1400" dirty="0" smtClean="0"/>
                        <a:t>Effectively covers the important geometric</a:t>
                      </a:r>
                      <a:r>
                        <a:rPr lang="en-US" sz="1400" baseline="0" dirty="0" smtClean="0"/>
                        <a:t> statistics that enable unique identification of shapes</a:t>
                      </a:r>
                    </a:p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endParaRPr lang="en-US" sz="1400" baseline="0" dirty="0" smtClean="0"/>
                    </a:p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en-US" sz="1400" baseline="0" dirty="0" smtClean="0"/>
                        <a:t>Only an approximation of the distribution and not exact</a:t>
                      </a:r>
                      <a:endParaRPr lang="en-US" sz="1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smtClean="0"/>
                        <a:t>11 features- Area, Major</a:t>
                      </a:r>
                      <a:r>
                        <a:rPr lang="en-US" sz="1400" baseline="0" dirty="0" smtClean="0"/>
                        <a:t> Axis, Minor Axis, Eccentricity, Convex Area, Filled Area, Euler Number, Orientation, Solidity, Perimeter, Extent</a:t>
                      </a:r>
                      <a:endParaRPr lang="en-US" sz="1400" dirty="0" smtClean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17965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Texture </a:t>
                      </a:r>
                    </a:p>
                    <a:p>
                      <a:pPr algn="ctr"/>
                      <a:r>
                        <a:rPr lang="en-US" dirty="0" smtClean="0"/>
                        <a:t>Features</a:t>
                      </a:r>
                      <a:endParaRPr lang="en-US" dirty="0"/>
                    </a:p>
                  </a:txBody>
                  <a:tcPr vert="vert270" anchor="ctr"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GLCM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GLRL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Wavelet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Fractal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100" dirty="0" err="1" smtClean="0"/>
                        <a:t>Gurcan</a:t>
                      </a:r>
                      <a:r>
                        <a:rPr lang="en-US" sz="1100" dirty="0" smtClean="0"/>
                        <a:t> et al,</a:t>
                      </a:r>
                    </a:p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100" dirty="0" smtClean="0"/>
                        <a:t>R. M. </a:t>
                      </a:r>
                      <a:r>
                        <a:rPr lang="en-US" sz="1100" dirty="0" err="1" smtClean="0"/>
                        <a:t>Haralick</a:t>
                      </a:r>
                      <a:r>
                        <a:rPr lang="en-US" sz="1100" dirty="0" smtClean="0"/>
                        <a:t> et al</a:t>
                      </a:r>
                      <a:endParaRPr lang="sk-SK" sz="1100" dirty="0" smtClean="0"/>
                    </a:p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sk-SK" sz="1100" dirty="0" err="1" smtClean="0"/>
                        <a:t>Livens</a:t>
                      </a:r>
                      <a:r>
                        <a:rPr lang="sk-SK" sz="1100" baseline="0" dirty="0" smtClean="0"/>
                        <a:t> et al.</a:t>
                      </a:r>
                    </a:p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1400" dirty="0" smtClean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Rev Biomed </a:t>
                      </a:r>
                      <a:r>
                        <a:rPr lang="en-US" sz="120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</a:t>
                      </a:r>
                      <a:r>
                        <a:rPr lang="is-IS" sz="180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is-I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vol. 2, pp. 147-171, 2009 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 smtClean="0"/>
                        <a:t>Classification, IEEE Transactions on Systems, </a:t>
                      </a:r>
                      <a:r>
                        <a:rPr lang="sk-SK" sz="1200" dirty="0" smtClean="0"/>
                        <a:t>Nov. 1973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sk-SK" sz="1200" dirty="0" err="1" smtClean="0"/>
                        <a:t>University</a:t>
                      </a:r>
                      <a:r>
                        <a:rPr lang="sk-SK" sz="1200" dirty="0" smtClean="0"/>
                        <a:t> of </a:t>
                      </a:r>
                      <a:r>
                        <a:rPr lang="sk-SK" sz="1200" dirty="0" err="1" smtClean="0"/>
                        <a:t>Antwerp</a:t>
                      </a:r>
                      <a:r>
                        <a:rPr lang="sk-SK" sz="1200" dirty="0" smtClean="0"/>
                        <a:t>, </a:t>
                      </a:r>
                      <a:r>
                        <a:rPr lang="sk-SK" sz="1200" dirty="0" err="1" smtClean="0"/>
                        <a:t>Belgium</a:t>
                      </a:r>
                      <a:r>
                        <a:rPr lang="sk-SK" sz="1200" dirty="0" smtClean="0"/>
                        <a:t>,</a:t>
                      </a:r>
                      <a:r>
                        <a:rPr lang="sk-SK" sz="1200" baseline="0" dirty="0" smtClean="0"/>
                        <a:t> 1997</a:t>
                      </a:r>
                      <a:endParaRPr lang="en-US" sz="12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smtClean="0"/>
                        <a:t>GLCM is fast and widely used.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smtClean="0"/>
                        <a:t>Wavelet</a:t>
                      </a:r>
                      <a:r>
                        <a:rPr lang="en-US" sz="1400" baseline="0" dirty="0" smtClean="0"/>
                        <a:t> and fractal are new but promising compared to Gabor (but can be computationally expensive).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aseline="0" dirty="0" smtClean="0"/>
                        <a:t>There was no significant amount of information for GLRL.</a:t>
                      </a:r>
                      <a:endParaRPr lang="en-US" sz="1400" dirty="0" smtClean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GLCM</a:t>
                      </a:r>
                      <a:endParaRPr lang="en-US" sz="1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</a:tbl>
          </a:graphicData>
        </a:graphic>
      </p:graphicFrame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8627953" y="2907939"/>
            <a:ext cx="393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Link</a:t>
            </a:r>
            <a:endParaRPr lang="en-US" sz="1000" dirty="0"/>
          </a:p>
        </p:txBody>
      </p:sp>
      <p:sp>
        <p:nvSpPr>
          <p:cNvPr id="6" name="TextBox 5">
            <a:hlinkClick r:id="rId4" action="ppaction://hlinksldjump"/>
          </p:cNvPr>
          <p:cNvSpPr txBox="1"/>
          <p:nvPr/>
        </p:nvSpPr>
        <p:spPr>
          <a:xfrm>
            <a:off x="8736595" y="5047058"/>
            <a:ext cx="393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Link</a:t>
            </a:r>
            <a:endParaRPr lang="en-US" sz="1000" dirty="0"/>
          </a:p>
        </p:txBody>
      </p:sp>
      <p:sp>
        <p:nvSpPr>
          <p:cNvPr id="7" name="TextBox 6">
            <a:hlinkClick r:id="rId5" action="ppaction://hlinksldjump"/>
          </p:cNvPr>
          <p:cNvSpPr txBox="1"/>
          <p:nvPr/>
        </p:nvSpPr>
        <p:spPr>
          <a:xfrm>
            <a:off x="8736595" y="6841670"/>
            <a:ext cx="393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Link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08533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literature </a:t>
            </a:r>
            <a:r>
              <a:rPr lang="en-US" b="1" dirty="0" smtClean="0"/>
              <a:t>critique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556443"/>
              </p:ext>
            </p:extLst>
          </p:nvPr>
        </p:nvGraphicFramePr>
        <p:xfrm>
          <a:off x="1" y="1599920"/>
          <a:ext cx="9143999" cy="4811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333"/>
                <a:gridCol w="1618778"/>
                <a:gridCol w="1325723"/>
                <a:gridCol w="1241993"/>
                <a:gridCol w="2804101"/>
                <a:gridCol w="1637071"/>
              </a:tblGrid>
              <a:tr h="6053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bg1"/>
                          </a:solidFill>
                        </a:rPr>
                        <a:t>Strategies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bg1"/>
                          </a:solidFill>
                        </a:rPr>
                        <a:t>Papers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bg1"/>
                          </a:solidFill>
                        </a:rPr>
                        <a:t>Location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bg1"/>
                          </a:solidFill>
                        </a:rPr>
                        <a:t>Strength/Weakness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Selected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148615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</a:t>
                      </a:r>
                      <a:r>
                        <a:rPr lang="en-US" baseline="0" dirty="0" smtClean="0"/>
                        <a:t> Selection</a:t>
                      </a:r>
                      <a:endParaRPr lang="en-US" dirty="0"/>
                    </a:p>
                  </a:txBody>
                  <a:tcPr vert="vert270" anchor="ctr"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SD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SFS/SBS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SFFS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smtClean="0"/>
                        <a:t>RSFS</a:t>
                      </a:r>
                      <a:endParaRPr lang="en-US" sz="1400" baseline="0" dirty="0" smtClean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MI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dirty="0" err="1" smtClean="0"/>
                        <a:t>Gurcan</a:t>
                      </a:r>
                      <a:r>
                        <a:rPr lang="en-US" sz="1200" dirty="0" smtClean="0"/>
                        <a:t> et al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err="1" smtClean="0"/>
                        <a:t>Pohjalainen</a:t>
                      </a:r>
                      <a:r>
                        <a:rPr lang="en-US" sz="1200" dirty="0" smtClean="0"/>
                        <a:t> et al</a:t>
                      </a:r>
                      <a:endParaRPr lang="en-US" sz="12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Rev Biomed </a:t>
                      </a:r>
                      <a:r>
                        <a:rPr lang="en-US" sz="120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</a:t>
                      </a:r>
                      <a:r>
                        <a:rPr lang="is-IS" sz="180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is-I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vol. 2, pp. 147-171, 2009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/>
                        <a:t>Computer Speech &amp; Language,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 smtClean="0"/>
                        <a:t>     2015      </a:t>
                      </a:r>
                      <a:endParaRPr lang="en-US" sz="12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dirty="0" smtClean="0"/>
                        <a:t>Provides</a:t>
                      </a:r>
                      <a:r>
                        <a:rPr lang="en-US" sz="1400" baseline="0" dirty="0" smtClean="0"/>
                        <a:t> an overview of various feature selection techniques used in the literature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baseline="0" dirty="0" smtClean="0"/>
                        <a:t>SD and MI feature ranking techniques are very efficient and effective implementations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dirty="0" smtClean="0"/>
                        <a:t>SD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dirty="0" smtClean="0"/>
                        <a:t>MI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17965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Dimensionality</a:t>
                      </a:r>
                      <a:r>
                        <a:rPr lang="en-US" baseline="0" dirty="0" smtClean="0"/>
                        <a:t> Reduction</a:t>
                      </a:r>
                      <a:endParaRPr lang="en-US" dirty="0" smtClean="0"/>
                    </a:p>
                  </a:txBody>
                  <a:tcPr vert="vert270" anchor="ctr"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PCA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TSNE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ICA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LLE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n-US" sz="1400" dirty="0" smtClean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100" dirty="0" err="1" smtClean="0"/>
                        <a:t>Gurcan</a:t>
                      </a:r>
                      <a:r>
                        <a:rPr lang="en-US" sz="1100" dirty="0" smtClean="0"/>
                        <a:t> et al</a:t>
                      </a:r>
                      <a:endParaRPr lang="sk-SK" sz="1100" dirty="0" smtClean="0"/>
                    </a:p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sk-SK" sz="1100" dirty="0" err="1" smtClean="0"/>
                        <a:t>Roweis</a:t>
                      </a:r>
                      <a:r>
                        <a:rPr lang="sk-SK" sz="1100" baseline="0" dirty="0" smtClean="0"/>
                        <a:t> et </a:t>
                      </a:r>
                      <a:r>
                        <a:rPr lang="sk-SK" sz="1100" baseline="0" dirty="0" err="1" smtClean="0"/>
                        <a:t>al</a:t>
                      </a:r>
                      <a:endParaRPr lang="en-US" sz="1100" baseline="0" dirty="0" smtClean="0"/>
                    </a:p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sk-SK" sz="1100" baseline="0" dirty="0" smtClean="0"/>
                        <a:t>Van Der </a:t>
                      </a:r>
                      <a:r>
                        <a:rPr lang="sk-SK" sz="1100" baseline="0" dirty="0" err="1" smtClean="0"/>
                        <a:t>Maaten</a:t>
                      </a:r>
                      <a:endParaRPr lang="sk-SK" sz="1100" baseline="0" dirty="0" smtClean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Rev Biomed </a:t>
                      </a:r>
                      <a:r>
                        <a:rPr lang="en-US" sz="120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</a:t>
                      </a:r>
                      <a:r>
                        <a:rPr lang="is-IS" sz="180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is-I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vol. 2, pp. 147-171, 2009 </a:t>
                      </a:r>
                    </a:p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is-I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Science</a:t>
                      </a:r>
                      <a:r>
                        <a:rPr lang="is-IS" sz="12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290, 2000</a:t>
                      </a:r>
                    </a:p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Journal of Machine Learning Research 9,</a:t>
                      </a:r>
                      <a:r>
                        <a:rPr lang="en-US" sz="12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2008</a:t>
                      </a:r>
                      <a:endParaRPr lang="en-US" sz="1200" dirty="0" smtClean="0"/>
                    </a:p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is-IS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2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PCA</a:t>
                      </a:r>
                      <a:r>
                        <a:rPr lang="en-US" sz="1400" baseline="0" dirty="0" smtClean="0"/>
                        <a:t> is linear and easily computable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baseline="0" dirty="0" smtClean="0"/>
                        <a:t>TSNE is non-linear, easy to optimize and well suited for very high-dimensional data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baseline="0" dirty="0" smtClean="0"/>
                        <a:t>LLE preserves the local structure of data but not the global structure</a:t>
                      </a:r>
                      <a:endParaRPr lang="en-US" sz="1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PCNA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TSNE</a:t>
                      </a:r>
                      <a:endParaRPr lang="en-US" sz="1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</a:tbl>
          </a:graphicData>
        </a:graphic>
      </p:graphicFrame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8627953" y="3632217"/>
            <a:ext cx="393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Link</a:t>
            </a:r>
            <a:endParaRPr lang="en-US" sz="1000" dirty="0"/>
          </a:p>
        </p:txBody>
      </p:sp>
      <p:sp>
        <p:nvSpPr>
          <p:cNvPr id="6" name="TextBox 5">
            <a:hlinkClick r:id="rId4" action="ppaction://hlinksldjump"/>
          </p:cNvPr>
          <p:cNvSpPr txBox="1"/>
          <p:nvPr/>
        </p:nvSpPr>
        <p:spPr>
          <a:xfrm>
            <a:off x="8673220" y="6484690"/>
            <a:ext cx="393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Link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42154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" y="1674810"/>
            <a:ext cx="9143999" cy="4488928"/>
          </a:xfrm>
        </p:spPr>
        <p:txBody>
          <a:bodyPr/>
          <a:lstStyle/>
          <a:p>
            <a:r>
              <a:rPr lang="en-US" b="1" dirty="0" smtClean="0"/>
              <a:t>Color-based extraction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Conversion to </a:t>
            </a:r>
            <a:r>
              <a:rPr lang="en-US" sz="2000" dirty="0" err="1" smtClean="0"/>
              <a:t>YCbCr</a:t>
            </a:r>
            <a:r>
              <a:rPr lang="en-US" sz="2000" dirty="0" smtClean="0"/>
              <a:t> space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Removal of white pixels by thresholding at 222 in the luminance(Y) space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Color</a:t>
            </a:r>
            <a:r>
              <a:rPr lang="en-US" sz="2000" b="1" dirty="0"/>
              <a:t> </a:t>
            </a:r>
            <a:r>
              <a:rPr lang="en-US" sz="2000" dirty="0" smtClean="0"/>
              <a:t>Histograms with 16 bins in 3 color spaces: </a:t>
            </a:r>
          </a:p>
          <a:p>
            <a:r>
              <a:rPr lang="en-US" sz="2000" b="1" dirty="0" smtClean="0"/>
              <a:t>  </a:t>
            </a:r>
            <a:r>
              <a:rPr lang="en-US" sz="2000" dirty="0" smtClean="0"/>
              <a:t>   a)RGB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b)LAB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c)HSV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Total Color Features extracted:144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Features extraction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8967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Color Features</a:t>
            </a:r>
            <a:endParaRPr lang="en-US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67141761"/>
              </p:ext>
            </p:extLst>
          </p:nvPr>
        </p:nvGraphicFramePr>
        <p:xfrm>
          <a:off x="2274094" y="1561820"/>
          <a:ext cx="457993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9969"/>
                <a:gridCol w="228996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Red Channel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Green Channel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Blue Channel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 Channel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 Channel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 Channel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Hue Channel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Saturation Channel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Value Channel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74094" y="5287076"/>
            <a:ext cx="85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Total</a:t>
            </a:r>
            <a:r>
              <a:rPr lang="en-US" b="1" dirty="0" err="1" smtClean="0"/>
              <a:t>l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91188" y="5275650"/>
            <a:ext cx="64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144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67873" y="6056768"/>
            <a:ext cx="588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hlinkClick r:id="rId2" action="ppaction://hlinksldjump"/>
              </a:rPr>
              <a:t>Link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692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Shape-based extraction</a:t>
            </a:r>
            <a:endParaRPr lang="en-US" b="1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Features extraction</a:t>
            </a:r>
            <a:endParaRPr lang="en-US" b="1" dirty="0"/>
          </a:p>
        </p:txBody>
      </p:sp>
      <p:sp>
        <p:nvSpPr>
          <p:cNvPr id="5" name="Content Placeholder 11"/>
          <p:cNvSpPr txBox="1">
            <a:spLocks/>
          </p:cNvSpPr>
          <p:nvPr/>
        </p:nvSpPr>
        <p:spPr>
          <a:xfrm>
            <a:off x="4" y="1525384"/>
            <a:ext cx="9143999" cy="4488928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>
            <a:lvl1pPr marL="0" indent="0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Tx/>
              <a:buNone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66322" indent="-285737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 typeface="Lucida Grande"/>
              <a:buChar char="•"/>
              <a:defRPr sz="21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 typeface="Arial"/>
              <a:buChar char="•"/>
              <a:defRPr sz="21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600121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4pPr>
            <a:lvl5pPr marL="2057298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5pPr>
            <a:lvl6pPr marL="251447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7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70000"/>
              </a:lnSpc>
              <a:buFont typeface="Arial"/>
              <a:buChar char="•"/>
            </a:pPr>
            <a:r>
              <a:rPr lang="en-US" sz="2000" dirty="0" smtClean="0"/>
              <a:t>Shape features form the basis of low-level object understanding</a:t>
            </a:r>
          </a:p>
          <a:p>
            <a:pPr marL="285750" indent="-285750">
              <a:lnSpc>
                <a:spcPct val="70000"/>
              </a:lnSpc>
              <a:buFont typeface="Arial"/>
              <a:buChar char="•"/>
            </a:pPr>
            <a:r>
              <a:rPr lang="en-US" sz="2000" dirty="0" smtClean="0"/>
              <a:t>Shape features gives you geometric information that is unique to that object</a:t>
            </a:r>
          </a:p>
          <a:p>
            <a:pPr marL="285750" indent="-285750">
              <a:lnSpc>
                <a:spcPct val="70000"/>
              </a:lnSpc>
              <a:buFont typeface="Arial"/>
              <a:buChar char="•"/>
            </a:pPr>
            <a:r>
              <a:rPr lang="en-US" sz="2000" dirty="0" smtClean="0"/>
              <a:t>Extracted for each stain separately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 dirty="0" smtClean="0"/>
              <a:t>8 different statistics calculated for each shape vector to approximate the distribution</a:t>
            </a:r>
          </a:p>
          <a:p>
            <a:pPr marL="285750" indent="-285750">
              <a:lnSpc>
                <a:spcPct val="70000"/>
              </a:lnSpc>
              <a:buFont typeface="Arial"/>
              <a:buChar char="•"/>
            </a:pPr>
            <a:r>
              <a:rPr lang="en-US" sz="2000" dirty="0" smtClean="0"/>
              <a:t>Shape features extracted:-</a:t>
            </a:r>
          </a:p>
          <a:p>
            <a:pPr marL="923522" lvl="1" indent="-457200">
              <a:lnSpc>
                <a:spcPct val="50000"/>
              </a:lnSpc>
              <a:buFont typeface="+mj-lt"/>
              <a:buAutoNum type="arabicPeriod"/>
            </a:pPr>
            <a:r>
              <a:rPr lang="en-US" sz="1400" dirty="0"/>
              <a:t>Area</a:t>
            </a:r>
          </a:p>
          <a:p>
            <a:pPr marL="923522" lvl="1" indent="-457200">
              <a:lnSpc>
                <a:spcPct val="50000"/>
              </a:lnSpc>
              <a:buFont typeface="+mj-lt"/>
              <a:buAutoNum type="arabicPeriod"/>
            </a:pPr>
            <a:r>
              <a:rPr lang="en-US" sz="1400" dirty="0"/>
              <a:t>Major Axis</a:t>
            </a:r>
          </a:p>
          <a:p>
            <a:pPr marL="923522" lvl="1" indent="-457200">
              <a:lnSpc>
                <a:spcPct val="50000"/>
              </a:lnSpc>
              <a:buFont typeface="+mj-lt"/>
              <a:buAutoNum type="arabicPeriod"/>
            </a:pPr>
            <a:r>
              <a:rPr lang="en-US" sz="1400" dirty="0"/>
              <a:t>Minor Axis</a:t>
            </a:r>
          </a:p>
          <a:p>
            <a:pPr marL="923522" lvl="1" indent="-457200">
              <a:lnSpc>
                <a:spcPct val="50000"/>
              </a:lnSpc>
              <a:buFont typeface="+mj-lt"/>
              <a:buAutoNum type="arabicPeriod"/>
            </a:pPr>
            <a:r>
              <a:rPr lang="en-US" sz="1400" dirty="0"/>
              <a:t>Eccentricity</a:t>
            </a:r>
          </a:p>
          <a:p>
            <a:pPr marL="923522" lvl="1" indent="-457200">
              <a:lnSpc>
                <a:spcPct val="50000"/>
              </a:lnSpc>
              <a:buFont typeface="+mj-lt"/>
              <a:buAutoNum type="arabicPeriod"/>
            </a:pPr>
            <a:r>
              <a:rPr lang="en-US" sz="1400" dirty="0"/>
              <a:t>Orientation</a:t>
            </a:r>
          </a:p>
          <a:p>
            <a:pPr marL="923522" lvl="1" indent="-457200">
              <a:lnSpc>
                <a:spcPct val="50000"/>
              </a:lnSpc>
              <a:buFont typeface="+mj-lt"/>
              <a:buAutoNum type="arabicPeriod"/>
            </a:pPr>
            <a:r>
              <a:rPr lang="en-US" sz="1400" dirty="0"/>
              <a:t>Convex area</a:t>
            </a:r>
          </a:p>
          <a:p>
            <a:pPr marL="923522" lvl="1" indent="-457200">
              <a:lnSpc>
                <a:spcPct val="50000"/>
              </a:lnSpc>
              <a:buFont typeface="+mj-lt"/>
              <a:buAutoNum type="arabicPeriod"/>
            </a:pPr>
            <a:r>
              <a:rPr lang="en-US" sz="1400" dirty="0"/>
              <a:t>Solidity</a:t>
            </a:r>
          </a:p>
          <a:p>
            <a:pPr marL="923522" lvl="1" indent="-457200">
              <a:lnSpc>
                <a:spcPct val="50000"/>
              </a:lnSpc>
              <a:buFont typeface="+mj-lt"/>
              <a:buAutoNum type="arabicPeriod"/>
            </a:pPr>
            <a:r>
              <a:rPr lang="en-US" sz="1400" dirty="0"/>
              <a:t>Filled Area</a:t>
            </a:r>
          </a:p>
          <a:p>
            <a:pPr marL="923522" lvl="1" indent="-457200">
              <a:lnSpc>
                <a:spcPct val="50000"/>
              </a:lnSpc>
              <a:buFont typeface="+mj-lt"/>
              <a:buAutoNum type="arabicPeriod"/>
            </a:pPr>
            <a:r>
              <a:rPr lang="en-US" sz="1400" dirty="0"/>
              <a:t>Euler Number</a:t>
            </a:r>
          </a:p>
          <a:p>
            <a:pPr marL="923522" lvl="1" indent="-457200">
              <a:lnSpc>
                <a:spcPct val="50000"/>
              </a:lnSpc>
              <a:buFont typeface="+mj-lt"/>
              <a:buAutoNum type="arabicPeriod"/>
            </a:pPr>
            <a:r>
              <a:rPr lang="en-US" sz="1400" dirty="0"/>
              <a:t>Extent</a:t>
            </a:r>
          </a:p>
          <a:p>
            <a:pPr marL="923522" lvl="1" indent="-457200">
              <a:lnSpc>
                <a:spcPct val="50000"/>
              </a:lnSpc>
              <a:buFont typeface="+mj-lt"/>
              <a:buAutoNum type="arabicPeriod"/>
            </a:pPr>
            <a:r>
              <a:rPr lang="en-US" sz="1400" dirty="0" smtClean="0"/>
              <a:t>Perimeter</a:t>
            </a:r>
            <a:endParaRPr lang="en-US" sz="2000" dirty="0" smtClean="0"/>
          </a:p>
          <a:p>
            <a:pPr marL="285750" indent="-285750">
              <a:lnSpc>
                <a:spcPct val="70000"/>
              </a:lnSpc>
              <a:buFont typeface="Arial"/>
              <a:buChar char="•"/>
            </a:pPr>
            <a:r>
              <a:rPr lang="en-US" sz="2000" dirty="0" smtClean="0"/>
              <a:t>Total Shape Features extracted: (88x3) = 264</a:t>
            </a:r>
          </a:p>
          <a:p>
            <a:pPr marL="285750" indent="-285750">
              <a:lnSpc>
                <a:spcPct val="70000"/>
              </a:lnSpc>
              <a:buFont typeface="Arial"/>
              <a:buChar char="•"/>
            </a:pP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4308186" y="3204758"/>
            <a:ext cx="4121415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Statistics calculated for each feature-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Minimum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Maximum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Mean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Median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Standard Deviation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Inter Quartile Range (IQR)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 smtClean="0">
                <a:solidFill>
                  <a:schemeClr val="bg1"/>
                </a:solidFill>
              </a:rPr>
              <a:t>Skewness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Kurtosis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019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eft Altern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Right Altern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White 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White Left Altern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White Right Altern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2864</TotalTime>
  <Words>1649</Words>
  <Application>Microsoft Macintosh PowerPoint</Application>
  <PresentationFormat>On-screen Show (4:3)</PresentationFormat>
  <Paragraphs>455</Paragraphs>
  <Slides>41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Custom Design</vt:lpstr>
      <vt:lpstr>Left Alternate</vt:lpstr>
      <vt:lpstr>Right Alternate</vt:lpstr>
      <vt:lpstr>White Main</vt:lpstr>
      <vt:lpstr>White Left Alternate</vt:lpstr>
      <vt:lpstr>White Right Alternate</vt:lpstr>
      <vt:lpstr>Project Module 2 Features extraction</vt:lpstr>
      <vt:lpstr>Team structure</vt:lpstr>
      <vt:lpstr>Objective</vt:lpstr>
      <vt:lpstr>Workflow Diagram</vt:lpstr>
      <vt:lpstr>literature critique</vt:lpstr>
      <vt:lpstr>literature critique</vt:lpstr>
      <vt:lpstr>Features extraction</vt:lpstr>
      <vt:lpstr>Color Features</vt:lpstr>
      <vt:lpstr>Features extraction</vt:lpstr>
      <vt:lpstr>SHAPE FEATURES</vt:lpstr>
      <vt:lpstr>Features extraction</vt:lpstr>
      <vt:lpstr>Features extraction</vt:lpstr>
      <vt:lpstr>Features extraction</vt:lpstr>
      <vt:lpstr>Features extraction</vt:lpstr>
      <vt:lpstr>TEXTURE FEATURES</vt:lpstr>
      <vt:lpstr>Features selection</vt:lpstr>
      <vt:lpstr>Features selection</vt:lpstr>
      <vt:lpstr>Dimensionality reduction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Performance(Accuracy)</vt:lpstr>
      <vt:lpstr>Performance(Average Recall))</vt:lpstr>
      <vt:lpstr>Strength/Limitations</vt:lpstr>
      <vt:lpstr>Future Directions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Module 1 Image Segmentation </dc:title>
  <dc:creator>Lapeyre, Mathieu</dc:creator>
  <cp:lastModifiedBy>Bahnisikha Dutta</cp:lastModifiedBy>
  <cp:revision>183</cp:revision>
  <dcterms:created xsi:type="dcterms:W3CDTF">2016-03-05T04:01:11Z</dcterms:created>
  <dcterms:modified xsi:type="dcterms:W3CDTF">2016-04-09T02:16:55Z</dcterms:modified>
</cp:coreProperties>
</file>